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sldIdLst>
    <p:sldId id="257" r:id="rId5"/>
    <p:sldId id="353" r:id="rId6"/>
    <p:sldId id="339" r:id="rId7"/>
    <p:sldId id="306" r:id="rId8"/>
    <p:sldId id="307" r:id="rId9"/>
    <p:sldId id="265" r:id="rId10"/>
    <p:sldId id="266" r:id="rId11"/>
    <p:sldId id="267" r:id="rId12"/>
    <p:sldId id="356" r:id="rId13"/>
    <p:sldId id="357" r:id="rId14"/>
    <p:sldId id="259" r:id="rId15"/>
    <p:sldId id="354" r:id="rId16"/>
    <p:sldId id="271" r:id="rId17"/>
    <p:sldId id="308" r:id="rId18"/>
    <p:sldId id="341" r:id="rId19"/>
    <p:sldId id="391" r:id="rId20"/>
    <p:sldId id="393" r:id="rId21"/>
    <p:sldId id="376" r:id="rId22"/>
    <p:sldId id="377" r:id="rId23"/>
    <p:sldId id="381" r:id="rId24"/>
    <p:sldId id="389" r:id="rId25"/>
    <p:sldId id="390" r:id="rId26"/>
    <p:sldId id="394" r:id="rId27"/>
    <p:sldId id="366" r:id="rId28"/>
    <p:sldId id="367" r:id="rId29"/>
    <p:sldId id="368" r:id="rId30"/>
    <p:sldId id="369" r:id="rId31"/>
    <p:sldId id="344" r:id="rId32"/>
    <p:sldId id="345" r:id="rId33"/>
    <p:sldId id="387" r:id="rId34"/>
    <p:sldId id="346" r:id="rId35"/>
    <p:sldId id="388" r:id="rId36"/>
    <p:sldId id="386" r:id="rId37"/>
    <p:sldId id="314" r:id="rId38"/>
    <p:sldId id="396" r:id="rId39"/>
    <p:sldId id="395" r:id="rId40"/>
    <p:sldId id="373" r:id="rId41"/>
    <p:sldId id="374" r:id="rId42"/>
    <p:sldId id="320" r:id="rId43"/>
    <p:sldId id="375" r:id="rId44"/>
    <p:sldId id="382" r:id="rId45"/>
    <p:sldId id="323" r:id="rId46"/>
    <p:sldId id="347" r:id="rId47"/>
    <p:sldId id="324" r:id="rId48"/>
    <p:sldId id="263" r:id="rId49"/>
    <p:sldId id="385" r:id="rId50"/>
    <p:sldId id="261" r:id="rId51"/>
    <p:sldId id="264" r:id="rId52"/>
    <p:sldId id="262" r:id="rId53"/>
    <p:sldId id="400" r:id="rId54"/>
    <p:sldId id="397" r:id="rId55"/>
    <p:sldId id="371" r:id="rId56"/>
    <p:sldId id="37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A9E465-7B6E-7756-F67C-177AE0EC6E9F}" name="Seemakhupt, Korakit (ks4hb)" initials="SK(" userId="S::ks4hb@virginia.edu::ff1d6158-634a-43a8-aef1-912b5903e276" providerId="AD"/>
  <p188:author id="{AD2F2A6D-0B8B-E11D-0091-B3817ED0E973}" name="Seneviratne, Dissanayaka mudiyanselage yasa Nayomal (dns8cz)" initials="SDmyN(" userId="S::dns8cz@virginia.edu::e7649f01-1a2d-4eac-8cbe-55e84fa8451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eviratne, Dissanayaka mudiyanselage yasa Nayomal (dns8cz)" initials="SDmyN(" lastIdx="1" clrIdx="0">
    <p:extLst>
      <p:ext uri="{19B8F6BF-5375-455C-9EA6-DF929625EA0E}">
        <p15:presenceInfo xmlns:p15="http://schemas.microsoft.com/office/powerpoint/2012/main" userId="S::dns8cz@virginia.edu::e7649f01-1a2d-4eac-8cbe-55e84fa845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F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as Senavirathne" userId="ccd5dfafe6431267" providerId="LiveId" clId="{235B9107-B127-4828-A1B2-F079B3F712F7}"/>
    <pc:docChg chg="undo custSel delSld modSld sldOrd">
      <pc:chgData name="Yasas Senavirathne" userId="ccd5dfafe6431267" providerId="LiveId" clId="{235B9107-B127-4828-A1B2-F079B3F712F7}" dt="2023-05-11T09:49:13.409" v="96" actId="20577"/>
      <pc:docMkLst>
        <pc:docMk/>
      </pc:docMkLst>
      <pc:sldChg chg="modSp mod">
        <pc:chgData name="Yasas Senavirathne" userId="ccd5dfafe6431267" providerId="LiveId" clId="{235B9107-B127-4828-A1B2-F079B3F712F7}" dt="2023-05-11T09:49:13.409" v="96" actId="20577"/>
        <pc:sldMkLst>
          <pc:docMk/>
          <pc:sldMk cId="3489218223" sldId="263"/>
        </pc:sldMkLst>
        <pc:spChg chg="mod">
          <ac:chgData name="Yasas Senavirathne" userId="ccd5dfafe6431267" providerId="LiveId" clId="{235B9107-B127-4828-A1B2-F079B3F712F7}" dt="2023-05-11T09:49:13.409" v="96" actId="20577"/>
          <ac:spMkLst>
            <pc:docMk/>
            <pc:sldMk cId="3489218223" sldId="263"/>
            <ac:spMk id="2" creationId="{1090F247-25DF-4B8A-AFAA-CED93366AEF0}"/>
          </ac:spMkLst>
        </pc:spChg>
        <pc:spChg chg="mod">
          <ac:chgData name="Yasas Senavirathne" userId="ccd5dfafe6431267" providerId="LiveId" clId="{235B9107-B127-4828-A1B2-F079B3F712F7}" dt="2023-05-11T08:28:48.649" v="36" actId="207"/>
          <ac:spMkLst>
            <pc:docMk/>
            <pc:sldMk cId="3489218223" sldId="263"/>
            <ac:spMk id="5" creationId="{2BF9FB90-9978-FF84-FEA4-3F2036E06DD2}"/>
          </ac:spMkLst>
        </pc:spChg>
      </pc:sldChg>
      <pc:sldChg chg="modSp mod">
        <pc:chgData name="Yasas Senavirathne" userId="ccd5dfafe6431267" providerId="LiveId" clId="{235B9107-B127-4828-A1B2-F079B3F712F7}" dt="2023-05-11T08:27:52.119" v="28" actId="207"/>
        <pc:sldMkLst>
          <pc:docMk/>
          <pc:sldMk cId="2077579817" sldId="314"/>
        </pc:sldMkLst>
        <pc:spChg chg="mod">
          <ac:chgData name="Yasas Senavirathne" userId="ccd5dfafe6431267" providerId="LiveId" clId="{235B9107-B127-4828-A1B2-F079B3F712F7}" dt="2023-05-11T08:26:40.951" v="19" actId="207"/>
          <ac:spMkLst>
            <pc:docMk/>
            <pc:sldMk cId="2077579817" sldId="314"/>
            <ac:spMk id="4" creationId="{EDBF017E-658B-E2C4-6E0F-AE25F1B03D96}"/>
          </ac:spMkLst>
        </pc:spChg>
        <pc:spChg chg="mod">
          <ac:chgData name="Yasas Senavirathne" userId="ccd5dfafe6431267" providerId="LiveId" clId="{235B9107-B127-4828-A1B2-F079B3F712F7}" dt="2023-05-11T08:27:52.119" v="28" actId="207"/>
          <ac:spMkLst>
            <pc:docMk/>
            <pc:sldMk cId="2077579817" sldId="314"/>
            <ac:spMk id="6" creationId="{0857E3E2-BD5F-29D2-00E8-319600643028}"/>
          </ac:spMkLst>
        </pc:spChg>
        <pc:spChg chg="mod">
          <ac:chgData name="Yasas Senavirathne" userId="ccd5dfafe6431267" providerId="LiveId" clId="{235B9107-B127-4828-A1B2-F079B3F712F7}" dt="2023-05-11T08:26:40.951" v="19" actId="207"/>
          <ac:spMkLst>
            <pc:docMk/>
            <pc:sldMk cId="2077579817" sldId="314"/>
            <ac:spMk id="7" creationId="{2976F681-C637-B7B6-D5B1-A526DD79DA25}"/>
          </ac:spMkLst>
        </pc:spChg>
        <pc:spChg chg="mod">
          <ac:chgData name="Yasas Senavirathne" userId="ccd5dfafe6431267" providerId="LiveId" clId="{235B9107-B127-4828-A1B2-F079B3F712F7}" dt="2023-05-11T08:26:40.951" v="19" actId="207"/>
          <ac:spMkLst>
            <pc:docMk/>
            <pc:sldMk cId="2077579817" sldId="314"/>
            <ac:spMk id="8" creationId="{07E4DBA8-A4C3-8905-01F6-ECD8A75EBE55}"/>
          </ac:spMkLst>
        </pc:spChg>
        <pc:spChg chg="mod">
          <ac:chgData name="Yasas Senavirathne" userId="ccd5dfafe6431267" providerId="LiveId" clId="{235B9107-B127-4828-A1B2-F079B3F712F7}" dt="2023-05-11T08:26:40.951" v="19" actId="207"/>
          <ac:spMkLst>
            <pc:docMk/>
            <pc:sldMk cId="2077579817" sldId="314"/>
            <ac:spMk id="11" creationId="{495C9256-0417-B321-44F3-CF0B967AF022}"/>
          </ac:spMkLst>
        </pc:spChg>
        <pc:spChg chg="mod">
          <ac:chgData name="Yasas Senavirathne" userId="ccd5dfafe6431267" providerId="LiveId" clId="{235B9107-B127-4828-A1B2-F079B3F712F7}" dt="2023-05-11T08:26:40.951" v="19" actId="207"/>
          <ac:spMkLst>
            <pc:docMk/>
            <pc:sldMk cId="2077579817" sldId="314"/>
            <ac:spMk id="12" creationId="{FEDE865D-2B5A-9A81-E8FB-7C60EF7705CB}"/>
          </ac:spMkLst>
        </pc:spChg>
        <pc:spChg chg="mod">
          <ac:chgData name="Yasas Senavirathne" userId="ccd5dfafe6431267" providerId="LiveId" clId="{235B9107-B127-4828-A1B2-F079B3F712F7}" dt="2023-05-11T08:26:40.951" v="19" actId="207"/>
          <ac:spMkLst>
            <pc:docMk/>
            <pc:sldMk cId="2077579817" sldId="314"/>
            <ac:spMk id="13" creationId="{25AFD0DD-677C-6324-2470-158854D1D612}"/>
          </ac:spMkLst>
        </pc:spChg>
        <pc:spChg chg="mod">
          <ac:chgData name="Yasas Senavirathne" userId="ccd5dfafe6431267" providerId="LiveId" clId="{235B9107-B127-4828-A1B2-F079B3F712F7}" dt="2023-05-11T08:26:40.951" v="19" actId="207"/>
          <ac:spMkLst>
            <pc:docMk/>
            <pc:sldMk cId="2077579817" sldId="314"/>
            <ac:spMk id="14" creationId="{0CBB108F-785A-0F5D-22C2-E35A41A73AA5}"/>
          </ac:spMkLst>
        </pc:spChg>
        <pc:spChg chg="mod ord">
          <ac:chgData name="Yasas Senavirathne" userId="ccd5dfafe6431267" providerId="LiveId" clId="{235B9107-B127-4828-A1B2-F079B3F712F7}" dt="2023-05-11T08:27:05.431" v="25" actId="1076"/>
          <ac:spMkLst>
            <pc:docMk/>
            <pc:sldMk cId="2077579817" sldId="314"/>
            <ac:spMk id="18" creationId="{1FAB4EE2-D7EE-9555-EA48-2DC6267D20F6}"/>
          </ac:spMkLst>
        </pc:spChg>
        <pc:spChg chg="mod">
          <ac:chgData name="Yasas Senavirathne" userId="ccd5dfafe6431267" providerId="LiveId" clId="{235B9107-B127-4828-A1B2-F079B3F712F7}" dt="2023-05-11T08:26:40.951" v="19" actId="207"/>
          <ac:spMkLst>
            <pc:docMk/>
            <pc:sldMk cId="2077579817" sldId="314"/>
            <ac:spMk id="26" creationId="{12862C24-D6A5-E169-B8D3-07FF6E077A67}"/>
          </ac:spMkLst>
        </pc:spChg>
      </pc:sldChg>
      <pc:sldChg chg="addSp modSp mod">
        <pc:chgData name="Yasas Senavirathne" userId="ccd5dfafe6431267" providerId="LiveId" clId="{235B9107-B127-4828-A1B2-F079B3F712F7}" dt="2023-05-11T08:37:56.264" v="78"/>
        <pc:sldMkLst>
          <pc:docMk/>
          <pc:sldMk cId="4190580441" sldId="320"/>
        </pc:sldMkLst>
        <pc:spChg chg="mod">
          <ac:chgData name="Yasas Senavirathne" userId="ccd5dfafe6431267" providerId="LiveId" clId="{235B9107-B127-4828-A1B2-F079B3F712F7}" dt="2023-05-11T08:28:21.036" v="32" actId="207"/>
          <ac:spMkLst>
            <pc:docMk/>
            <pc:sldMk cId="4190580441" sldId="320"/>
            <ac:spMk id="6" creationId="{52CDBB68-F7DC-D3C7-765C-D5D7E440DF8B}"/>
          </ac:spMkLst>
        </pc:spChg>
        <pc:spChg chg="mod">
          <ac:chgData name="Yasas Senavirathne" userId="ccd5dfafe6431267" providerId="LiveId" clId="{235B9107-B127-4828-A1B2-F079B3F712F7}" dt="2023-05-11T08:28:21.036" v="32" actId="207"/>
          <ac:spMkLst>
            <pc:docMk/>
            <pc:sldMk cId="4190580441" sldId="320"/>
            <ac:spMk id="7" creationId="{9006EC74-3AF2-8E86-1D82-54538D087343}"/>
          </ac:spMkLst>
        </pc:spChg>
        <pc:spChg chg="mod">
          <ac:chgData name="Yasas Senavirathne" userId="ccd5dfafe6431267" providerId="LiveId" clId="{235B9107-B127-4828-A1B2-F079B3F712F7}" dt="2023-05-11T08:30:37.960" v="43" actId="207"/>
          <ac:spMkLst>
            <pc:docMk/>
            <pc:sldMk cId="4190580441" sldId="320"/>
            <ac:spMk id="9" creationId="{B2852F86-4AFA-E79A-B437-D24D2EA37146}"/>
          </ac:spMkLst>
        </pc:spChg>
        <pc:spChg chg="add mod">
          <ac:chgData name="Yasas Senavirathne" userId="ccd5dfafe6431267" providerId="LiveId" clId="{235B9107-B127-4828-A1B2-F079B3F712F7}" dt="2023-05-11T08:37:56.264" v="78"/>
          <ac:spMkLst>
            <pc:docMk/>
            <pc:sldMk cId="4190580441" sldId="320"/>
            <ac:spMk id="10" creationId="{B0833703-F301-CE0C-1ADF-61DD1DF25243}"/>
          </ac:spMkLst>
        </pc:spChg>
        <pc:spChg chg="add mod">
          <ac:chgData name="Yasas Senavirathne" userId="ccd5dfafe6431267" providerId="LiveId" clId="{235B9107-B127-4828-A1B2-F079B3F712F7}" dt="2023-05-11T08:37:56.264" v="78"/>
          <ac:spMkLst>
            <pc:docMk/>
            <pc:sldMk cId="4190580441" sldId="320"/>
            <ac:spMk id="11" creationId="{9D432AAF-6682-EBDC-C08C-6B9A4AB36BE7}"/>
          </ac:spMkLst>
        </pc:spChg>
        <pc:spChg chg="mod">
          <ac:chgData name="Yasas Senavirathne" userId="ccd5dfafe6431267" providerId="LiveId" clId="{235B9107-B127-4828-A1B2-F079B3F712F7}" dt="2023-05-11T08:30:37.960" v="43" actId="207"/>
          <ac:spMkLst>
            <pc:docMk/>
            <pc:sldMk cId="4190580441" sldId="320"/>
            <ac:spMk id="13" creationId="{7BE7607C-33F7-27B8-9BFD-344EEC803AE3}"/>
          </ac:spMkLst>
        </pc:spChg>
        <pc:spChg chg="add mod">
          <ac:chgData name="Yasas Senavirathne" userId="ccd5dfafe6431267" providerId="LiveId" clId="{235B9107-B127-4828-A1B2-F079B3F712F7}" dt="2023-05-11T08:37:56.264" v="78"/>
          <ac:spMkLst>
            <pc:docMk/>
            <pc:sldMk cId="4190580441" sldId="320"/>
            <ac:spMk id="14" creationId="{5821BC82-9133-76E1-FBA6-25005B6B2837}"/>
          </ac:spMkLst>
        </pc:spChg>
        <pc:spChg chg="mod">
          <ac:chgData name="Yasas Senavirathne" userId="ccd5dfafe6431267" providerId="LiveId" clId="{235B9107-B127-4828-A1B2-F079B3F712F7}" dt="2023-05-11T08:30:37.960" v="43" actId="207"/>
          <ac:spMkLst>
            <pc:docMk/>
            <pc:sldMk cId="4190580441" sldId="320"/>
            <ac:spMk id="15" creationId="{71AA1E2F-497B-DFCD-960B-3180CBACAE5F}"/>
          </ac:spMkLst>
        </pc:spChg>
        <pc:spChg chg="mod">
          <ac:chgData name="Yasas Senavirathne" userId="ccd5dfafe6431267" providerId="LiveId" clId="{235B9107-B127-4828-A1B2-F079B3F712F7}" dt="2023-05-11T08:30:37.960" v="43" actId="207"/>
          <ac:spMkLst>
            <pc:docMk/>
            <pc:sldMk cId="4190580441" sldId="320"/>
            <ac:spMk id="17" creationId="{136083B4-E19E-6DF2-7AFF-A970541C31F8}"/>
          </ac:spMkLst>
        </pc:spChg>
        <pc:spChg chg="mod">
          <ac:chgData name="Yasas Senavirathne" userId="ccd5dfafe6431267" providerId="LiveId" clId="{235B9107-B127-4828-A1B2-F079B3F712F7}" dt="2023-05-11T08:30:37.960" v="43" actId="207"/>
          <ac:spMkLst>
            <pc:docMk/>
            <pc:sldMk cId="4190580441" sldId="320"/>
            <ac:spMk id="18" creationId="{95E900A2-A2BF-1B98-663F-903E5EAA468C}"/>
          </ac:spMkLst>
        </pc:spChg>
        <pc:spChg chg="mod">
          <ac:chgData name="Yasas Senavirathne" userId="ccd5dfafe6431267" providerId="LiveId" clId="{235B9107-B127-4828-A1B2-F079B3F712F7}" dt="2023-05-11T08:30:37.960" v="43" actId="207"/>
          <ac:spMkLst>
            <pc:docMk/>
            <pc:sldMk cId="4190580441" sldId="320"/>
            <ac:spMk id="21" creationId="{7A4A42FC-13AC-4EFF-89E4-21997D17AD61}"/>
          </ac:spMkLst>
        </pc:spChg>
        <pc:spChg chg="add mod">
          <ac:chgData name="Yasas Senavirathne" userId="ccd5dfafe6431267" providerId="LiveId" clId="{235B9107-B127-4828-A1B2-F079B3F712F7}" dt="2023-05-11T08:37:56.264" v="78"/>
          <ac:spMkLst>
            <pc:docMk/>
            <pc:sldMk cId="4190580441" sldId="320"/>
            <ac:spMk id="22" creationId="{22DB1DA2-8D3E-E482-928E-3FF394E93C31}"/>
          </ac:spMkLst>
        </pc:spChg>
        <pc:spChg chg="mod">
          <ac:chgData name="Yasas Senavirathne" userId="ccd5dfafe6431267" providerId="LiveId" clId="{235B9107-B127-4828-A1B2-F079B3F712F7}" dt="2023-05-11T08:30:37.960" v="43" actId="207"/>
          <ac:spMkLst>
            <pc:docMk/>
            <pc:sldMk cId="4190580441" sldId="320"/>
            <ac:spMk id="23" creationId="{554D706E-8EB2-1F2A-368D-A54D62ACCCD2}"/>
          </ac:spMkLst>
        </pc:spChg>
      </pc:sldChg>
      <pc:sldChg chg="modSp mod">
        <pc:chgData name="Yasas Senavirathne" userId="ccd5dfafe6431267" providerId="LiveId" clId="{235B9107-B127-4828-A1B2-F079B3F712F7}" dt="2023-05-11T08:28:42.420" v="35" actId="207"/>
        <pc:sldMkLst>
          <pc:docMk/>
          <pc:sldMk cId="567781343" sldId="323"/>
        </pc:sldMkLst>
        <pc:spChg chg="mod">
          <ac:chgData name="Yasas Senavirathne" userId="ccd5dfafe6431267" providerId="LiveId" clId="{235B9107-B127-4828-A1B2-F079B3F712F7}" dt="2023-05-11T08:28:42.420" v="35" actId="207"/>
          <ac:spMkLst>
            <pc:docMk/>
            <pc:sldMk cId="567781343" sldId="323"/>
            <ac:spMk id="13" creationId="{59ED1875-A8B0-7748-31C5-75284A789568}"/>
          </ac:spMkLst>
        </pc:spChg>
      </pc:sldChg>
      <pc:sldChg chg="modSp mod">
        <pc:chgData name="Yasas Senavirathne" userId="ccd5dfafe6431267" providerId="LiveId" clId="{235B9107-B127-4828-A1B2-F079B3F712F7}" dt="2023-05-11T08:25:42.975" v="17" actId="207"/>
        <pc:sldMkLst>
          <pc:docMk/>
          <pc:sldMk cId="312649285" sldId="346"/>
        </pc:sldMkLst>
        <pc:spChg chg="mod">
          <ac:chgData name="Yasas Senavirathne" userId="ccd5dfafe6431267" providerId="LiveId" clId="{235B9107-B127-4828-A1B2-F079B3F712F7}" dt="2023-05-11T08:25:42.975" v="17" actId="207"/>
          <ac:spMkLst>
            <pc:docMk/>
            <pc:sldMk cId="312649285" sldId="346"/>
            <ac:spMk id="9" creationId="{BA0085AB-F3AE-2587-70E4-1837C73EC09E}"/>
          </ac:spMkLst>
        </pc:spChg>
        <pc:spChg chg="mod">
          <ac:chgData name="Yasas Senavirathne" userId="ccd5dfafe6431267" providerId="LiveId" clId="{235B9107-B127-4828-A1B2-F079B3F712F7}" dt="2023-05-11T08:25:42.975" v="17" actId="207"/>
          <ac:spMkLst>
            <pc:docMk/>
            <pc:sldMk cId="312649285" sldId="346"/>
            <ac:spMk id="12" creationId="{82CB9705-BE91-2F98-8D03-0557284ACFB5}"/>
          </ac:spMkLst>
        </pc:spChg>
        <pc:spChg chg="mod">
          <ac:chgData name="Yasas Senavirathne" userId="ccd5dfafe6431267" providerId="LiveId" clId="{235B9107-B127-4828-A1B2-F079B3F712F7}" dt="2023-05-11T08:25:42.975" v="17" actId="207"/>
          <ac:spMkLst>
            <pc:docMk/>
            <pc:sldMk cId="312649285" sldId="346"/>
            <ac:spMk id="13" creationId="{802A9C4C-2492-655C-6962-EF22F0BC0467}"/>
          </ac:spMkLst>
        </pc:spChg>
        <pc:spChg chg="mod">
          <ac:chgData name="Yasas Senavirathne" userId="ccd5dfafe6431267" providerId="LiveId" clId="{235B9107-B127-4828-A1B2-F079B3F712F7}" dt="2023-05-11T08:25:15.778" v="13" actId="207"/>
          <ac:spMkLst>
            <pc:docMk/>
            <pc:sldMk cId="312649285" sldId="346"/>
            <ac:spMk id="14" creationId="{923CCC64-E275-08A8-BE56-ED63F0D5BD97}"/>
          </ac:spMkLst>
        </pc:spChg>
        <pc:spChg chg="mod">
          <ac:chgData name="Yasas Senavirathne" userId="ccd5dfafe6431267" providerId="LiveId" clId="{235B9107-B127-4828-A1B2-F079B3F712F7}" dt="2023-05-11T08:25:08.936" v="12" actId="207"/>
          <ac:spMkLst>
            <pc:docMk/>
            <pc:sldMk cId="312649285" sldId="346"/>
            <ac:spMk id="16" creationId="{85BC6C79-4FD5-477C-E38D-0302DD0C4F7F}"/>
          </ac:spMkLst>
        </pc:spChg>
        <pc:spChg chg="mod">
          <ac:chgData name="Yasas Senavirathne" userId="ccd5dfafe6431267" providerId="LiveId" clId="{235B9107-B127-4828-A1B2-F079B3F712F7}" dt="2023-05-11T08:25:42.975" v="17" actId="207"/>
          <ac:spMkLst>
            <pc:docMk/>
            <pc:sldMk cId="312649285" sldId="346"/>
            <ac:spMk id="26" creationId="{DD411B5F-D22D-7C40-A664-06555612EF36}"/>
          </ac:spMkLst>
        </pc:spChg>
        <pc:spChg chg="mod">
          <ac:chgData name="Yasas Senavirathne" userId="ccd5dfafe6431267" providerId="LiveId" clId="{235B9107-B127-4828-A1B2-F079B3F712F7}" dt="2023-05-11T08:25:42.975" v="17" actId="207"/>
          <ac:spMkLst>
            <pc:docMk/>
            <pc:sldMk cId="312649285" sldId="346"/>
            <ac:spMk id="31" creationId="{F58AB710-1DA8-B78B-7881-EB5DD0189D45}"/>
          </ac:spMkLst>
        </pc:spChg>
        <pc:spChg chg="mod">
          <ac:chgData name="Yasas Senavirathne" userId="ccd5dfafe6431267" providerId="LiveId" clId="{235B9107-B127-4828-A1B2-F079B3F712F7}" dt="2023-05-11T08:25:42.975" v="17" actId="207"/>
          <ac:spMkLst>
            <pc:docMk/>
            <pc:sldMk cId="312649285" sldId="346"/>
            <ac:spMk id="32" creationId="{E3DC19CC-8C02-D523-4CCF-BCC111681E97}"/>
          </ac:spMkLst>
        </pc:spChg>
        <pc:spChg chg="mod">
          <ac:chgData name="Yasas Senavirathne" userId="ccd5dfafe6431267" providerId="LiveId" clId="{235B9107-B127-4828-A1B2-F079B3F712F7}" dt="2023-05-11T08:25:42.975" v="17" actId="207"/>
          <ac:spMkLst>
            <pc:docMk/>
            <pc:sldMk cId="312649285" sldId="346"/>
            <ac:spMk id="33" creationId="{14507BE8-904D-ED9E-940F-C7AA67CD38F0}"/>
          </ac:spMkLst>
        </pc:spChg>
        <pc:spChg chg="mod">
          <ac:chgData name="Yasas Senavirathne" userId="ccd5dfafe6431267" providerId="LiveId" clId="{235B9107-B127-4828-A1B2-F079B3F712F7}" dt="2023-05-11T08:25:32.632" v="15" actId="207"/>
          <ac:spMkLst>
            <pc:docMk/>
            <pc:sldMk cId="312649285" sldId="346"/>
            <ac:spMk id="64" creationId="{0AC6E854-F85F-CFBE-36BD-3A66097DC65B}"/>
          </ac:spMkLst>
        </pc:spChg>
        <pc:spChg chg="mod">
          <ac:chgData name="Yasas Senavirathne" userId="ccd5dfafe6431267" providerId="LiveId" clId="{235B9107-B127-4828-A1B2-F079B3F712F7}" dt="2023-05-11T08:25:32.632" v="15" actId="207"/>
          <ac:spMkLst>
            <pc:docMk/>
            <pc:sldMk cId="312649285" sldId="346"/>
            <ac:spMk id="85" creationId="{922980B8-D2DC-806F-4A50-6DBF8E5DB842}"/>
          </ac:spMkLst>
        </pc:spChg>
      </pc:sldChg>
      <pc:sldChg chg="modSp mod">
        <pc:chgData name="Yasas Senavirathne" userId="ccd5dfafe6431267" providerId="LiveId" clId="{235B9107-B127-4828-A1B2-F079B3F712F7}" dt="2023-05-11T08:39:14.223" v="85" actId="1076"/>
        <pc:sldMkLst>
          <pc:docMk/>
          <pc:sldMk cId="3434519492" sldId="354"/>
        </pc:sldMkLst>
        <pc:spChg chg="mod">
          <ac:chgData name="Yasas Senavirathne" userId="ccd5dfafe6431267" providerId="LiveId" clId="{235B9107-B127-4828-A1B2-F079B3F712F7}" dt="2023-05-11T08:39:14.223" v="85" actId="1076"/>
          <ac:spMkLst>
            <pc:docMk/>
            <pc:sldMk cId="3434519492" sldId="354"/>
            <ac:spMk id="26" creationId="{4A7E07B7-7781-C31E-6DE7-0AE8D3D0CF5D}"/>
          </ac:spMkLst>
        </pc:spChg>
        <pc:spChg chg="mod">
          <ac:chgData name="Yasas Senavirathne" userId="ccd5dfafe6431267" providerId="LiveId" clId="{235B9107-B127-4828-A1B2-F079B3F712F7}" dt="2023-05-11T08:39:08.251" v="84" actId="1076"/>
          <ac:spMkLst>
            <pc:docMk/>
            <pc:sldMk cId="3434519492" sldId="354"/>
            <ac:spMk id="28" creationId="{1149A1E8-4D72-B0B6-A9E6-9FE25DE2A263}"/>
          </ac:spMkLst>
        </pc:spChg>
        <pc:spChg chg="mod">
          <ac:chgData name="Yasas Senavirathne" userId="ccd5dfafe6431267" providerId="LiveId" clId="{235B9107-B127-4828-A1B2-F079B3F712F7}" dt="2023-05-11T08:39:00.672" v="83" actId="1076"/>
          <ac:spMkLst>
            <pc:docMk/>
            <pc:sldMk cId="3434519492" sldId="354"/>
            <ac:spMk id="34" creationId="{04E3BEEA-A84E-5755-E65A-9011DE3D0C95}"/>
          </ac:spMkLst>
        </pc:spChg>
      </pc:sldChg>
      <pc:sldChg chg="modSp mod">
        <pc:chgData name="Yasas Senavirathne" userId="ccd5dfafe6431267" providerId="LiveId" clId="{235B9107-B127-4828-A1B2-F079B3F712F7}" dt="2023-05-11T08:29:40.404" v="39" actId="207"/>
        <pc:sldMkLst>
          <pc:docMk/>
          <pc:sldMk cId="1846604631" sldId="371"/>
        </pc:sldMkLst>
        <pc:spChg chg="mod">
          <ac:chgData name="Yasas Senavirathne" userId="ccd5dfafe6431267" providerId="LiveId" clId="{235B9107-B127-4828-A1B2-F079B3F712F7}" dt="2023-05-11T08:29:40.404" v="39" actId="207"/>
          <ac:spMkLst>
            <pc:docMk/>
            <pc:sldMk cId="1846604631" sldId="371"/>
            <ac:spMk id="4" creationId="{EDBF017E-658B-E2C4-6E0F-AE25F1B03D96}"/>
          </ac:spMkLst>
        </pc:spChg>
        <pc:spChg chg="mod">
          <ac:chgData name="Yasas Senavirathne" userId="ccd5dfafe6431267" providerId="LiveId" clId="{235B9107-B127-4828-A1B2-F079B3F712F7}" dt="2023-05-11T08:29:40.404" v="39" actId="207"/>
          <ac:spMkLst>
            <pc:docMk/>
            <pc:sldMk cId="1846604631" sldId="371"/>
            <ac:spMk id="5" creationId="{62A29786-6F8E-6B5E-B06F-F75CE630694B}"/>
          </ac:spMkLst>
        </pc:spChg>
        <pc:spChg chg="mod">
          <ac:chgData name="Yasas Senavirathne" userId="ccd5dfafe6431267" providerId="LiveId" clId="{235B9107-B127-4828-A1B2-F079B3F712F7}" dt="2023-05-11T08:29:40.404" v="39" actId="207"/>
          <ac:spMkLst>
            <pc:docMk/>
            <pc:sldMk cId="1846604631" sldId="371"/>
            <ac:spMk id="7" creationId="{2976F681-C637-B7B6-D5B1-A526DD79DA25}"/>
          </ac:spMkLst>
        </pc:spChg>
        <pc:spChg chg="mod">
          <ac:chgData name="Yasas Senavirathne" userId="ccd5dfafe6431267" providerId="LiveId" clId="{235B9107-B127-4828-A1B2-F079B3F712F7}" dt="2023-05-11T08:29:40.404" v="39" actId="207"/>
          <ac:spMkLst>
            <pc:docMk/>
            <pc:sldMk cId="1846604631" sldId="371"/>
            <ac:spMk id="11" creationId="{495C9256-0417-B321-44F3-CF0B967AF022}"/>
          </ac:spMkLst>
        </pc:spChg>
        <pc:spChg chg="mod">
          <ac:chgData name="Yasas Senavirathne" userId="ccd5dfafe6431267" providerId="LiveId" clId="{235B9107-B127-4828-A1B2-F079B3F712F7}" dt="2023-05-11T08:29:40.404" v="39" actId="207"/>
          <ac:spMkLst>
            <pc:docMk/>
            <pc:sldMk cId="1846604631" sldId="371"/>
            <ac:spMk id="12" creationId="{FEDE865D-2B5A-9A81-E8FB-7C60EF7705CB}"/>
          </ac:spMkLst>
        </pc:spChg>
        <pc:spChg chg="mod">
          <ac:chgData name="Yasas Senavirathne" userId="ccd5dfafe6431267" providerId="LiveId" clId="{235B9107-B127-4828-A1B2-F079B3F712F7}" dt="2023-05-11T08:29:40.404" v="39" actId="207"/>
          <ac:spMkLst>
            <pc:docMk/>
            <pc:sldMk cId="1846604631" sldId="371"/>
            <ac:spMk id="13" creationId="{25AFD0DD-677C-6324-2470-158854D1D612}"/>
          </ac:spMkLst>
        </pc:spChg>
        <pc:spChg chg="mod">
          <ac:chgData name="Yasas Senavirathne" userId="ccd5dfafe6431267" providerId="LiveId" clId="{235B9107-B127-4828-A1B2-F079B3F712F7}" dt="2023-05-11T08:29:40.404" v="39" actId="207"/>
          <ac:spMkLst>
            <pc:docMk/>
            <pc:sldMk cId="1846604631" sldId="371"/>
            <ac:spMk id="14" creationId="{0CBB108F-785A-0F5D-22C2-E35A41A73AA5}"/>
          </ac:spMkLst>
        </pc:spChg>
        <pc:spChg chg="mod">
          <ac:chgData name="Yasas Senavirathne" userId="ccd5dfafe6431267" providerId="LiveId" clId="{235B9107-B127-4828-A1B2-F079B3F712F7}" dt="2023-05-11T08:29:40.404" v="39" actId="207"/>
          <ac:spMkLst>
            <pc:docMk/>
            <pc:sldMk cId="1846604631" sldId="371"/>
            <ac:spMk id="26" creationId="{12862C24-D6A5-E169-B8D3-07FF6E077A67}"/>
          </ac:spMkLst>
        </pc:spChg>
      </pc:sldChg>
      <pc:sldChg chg="modSp mod">
        <pc:chgData name="Yasas Senavirathne" userId="ccd5dfafe6431267" providerId="LiveId" clId="{235B9107-B127-4828-A1B2-F079B3F712F7}" dt="2023-05-11T08:55:05.539" v="87" actId="207"/>
        <pc:sldMkLst>
          <pc:docMk/>
          <pc:sldMk cId="3112458710" sldId="372"/>
        </pc:sldMkLst>
        <pc:spChg chg="mod">
          <ac:chgData name="Yasas Senavirathne" userId="ccd5dfafe6431267" providerId="LiveId" clId="{235B9107-B127-4828-A1B2-F079B3F712F7}" dt="2023-05-11T08:55:05.539" v="87" actId="207"/>
          <ac:spMkLst>
            <pc:docMk/>
            <pc:sldMk cId="3112458710" sldId="372"/>
            <ac:spMk id="4" creationId="{EDBF017E-658B-E2C4-6E0F-AE25F1B03D96}"/>
          </ac:spMkLst>
        </pc:spChg>
        <pc:spChg chg="mod">
          <ac:chgData name="Yasas Senavirathne" userId="ccd5dfafe6431267" providerId="LiveId" clId="{235B9107-B127-4828-A1B2-F079B3F712F7}" dt="2023-05-11T08:55:05.539" v="87" actId="207"/>
          <ac:spMkLst>
            <pc:docMk/>
            <pc:sldMk cId="3112458710" sldId="372"/>
            <ac:spMk id="7" creationId="{2976F681-C637-B7B6-D5B1-A526DD79DA25}"/>
          </ac:spMkLst>
        </pc:spChg>
        <pc:spChg chg="mod">
          <ac:chgData name="Yasas Senavirathne" userId="ccd5dfafe6431267" providerId="LiveId" clId="{235B9107-B127-4828-A1B2-F079B3F712F7}" dt="2023-05-11T08:55:05.539" v="87" actId="207"/>
          <ac:spMkLst>
            <pc:docMk/>
            <pc:sldMk cId="3112458710" sldId="372"/>
            <ac:spMk id="11" creationId="{495C9256-0417-B321-44F3-CF0B967AF022}"/>
          </ac:spMkLst>
        </pc:spChg>
        <pc:spChg chg="mod">
          <ac:chgData name="Yasas Senavirathne" userId="ccd5dfafe6431267" providerId="LiveId" clId="{235B9107-B127-4828-A1B2-F079B3F712F7}" dt="2023-05-11T08:55:05.539" v="87" actId="207"/>
          <ac:spMkLst>
            <pc:docMk/>
            <pc:sldMk cId="3112458710" sldId="372"/>
            <ac:spMk id="12" creationId="{FEDE865D-2B5A-9A81-E8FB-7C60EF7705CB}"/>
          </ac:spMkLst>
        </pc:spChg>
        <pc:spChg chg="mod">
          <ac:chgData name="Yasas Senavirathne" userId="ccd5dfafe6431267" providerId="LiveId" clId="{235B9107-B127-4828-A1B2-F079B3F712F7}" dt="2023-05-11T08:55:05.539" v="87" actId="207"/>
          <ac:spMkLst>
            <pc:docMk/>
            <pc:sldMk cId="3112458710" sldId="372"/>
            <ac:spMk id="13" creationId="{25AFD0DD-677C-6324-2470-158854D1D612}"/>
          </ac:spMkLst>
        </pc:spChg>
        <pc:spChg chg="mod">
          <ac:chgData name="Yasas Senavirathne" userId="ccd5dfafe6431267" providerId="LiveId" clId="{235B9107-B127-4828-A1B2-F079B3F712F7}" dt="2023-05-11T08:55:05.539" v="87" actId="207"/>
          <ac:spMkLst>
            <pc:docMk/>
            <pc:sldMk cId="3112458710" sldId="372"/>
            <ac:spMk id="14" creationId="{0CBB108F-785A-0F5D-22C2-E35A41A73AA5}"/>
          </ac:spMkLst>
        </pc:spChg>
        <pc:spChg chg="mod">
          <ac:chgData name="Yasas Senavirathne" userId="ccd5dfafe6431267" providerId="LiveId" clId="{235B9107-B127-4828-A1B2-F079B3F712F7}" dt="2023-05-11T08:55:05.539" v="87" actId="207"/>
          <ac:spMkLst>
            <pc:docMk/>
            <pc:sldMk cId="3112458710" sldId="372"/>
            <ac:spMk id="21" creationId="{775A6209-39BD-027C-121E-1073124F6C1A}"/>
          </ac:spMkLst>
        </pc:spChg>
        <pc:spChg chg="mod">
          <ac:chgData name="Yasas Senavirathne" userId="ccd5dfafe6431267" providerId="LiveId" clId="{235B9107-B127-4828-A1B2-F079B3F712F7}" dt="2023-05-11T08:55:05.539" v="87" actId="207"/>
          <ac:spMkLst>
            <pc:docMk/>
            <pc:sldMk cId="3112458710" sldId="372"/>
            <ac:spMk id="26" creationId="{12862C24-D6A5-E169-B8D3-07FF6E077A67}"/>
          </ac:spMkLst>
        </pc:spChg>
      </pc:sldChg>
      <pc:sldChg chg="modSp mod">
        <pc:chgData name="Yasas Senavirathne" userId="ccd5dfafe6431267" providerId="LiveId" clId="{235B9107-B127-4828-A1B2-F079B3F712F7}" dt="2023-05-11T08:37:40.084" v="76" actId="14100"/>
        <pc:sldMkLst>
          <pc:docMk/>
          <pc:sldMk cId="3959831512" sldId="373"/>
        </pc:sldMkLst>
        <pc:spChg chg="mod">
          <ac:chgData name="Yasas Senavirathne" userId="ccd5dfafe6431267" providerId="LiveId" clId="{235B9107-B127-4828-A1B2-F079B3F712F7}" dt="2023-05-11T08:27:35.168" v="27" actId="207"/>
          <ac:spMkLst>
            <pc:docMk/>
            <pc:sldMk cId="3959831512" sldId="373"/>
            <ac:spMk id="5" creationId="{60359BAB-E861-5A73-CDC6-2125EC911ED5}"/>
          </ac:spMkLst>
        </pc:spChg>
        <pc:spChg chg="mod">
          <ac:chgData name="Yasas Senavirathne" userId="ccd5dfafe6431267" providerId="LiveId" clId="{235B9107-B127-4828-A1B2-F079B3F712F7}" dt="2023-05-11T08:28:06.093" v="30" actId="207"/>
          <ac:spMkLst>
            <pc:docMk/>
            <pc:sldMk cId="3959831512" sldId="373"/>
            <ac:spMk id="6" creationId="{52CDBB68-F7DC-D3C7-765C-D5D7E440DF8B}"/>
          </ac:spMkLst>
        </pc:spChg>
        <pc:spChg chg="mod">
          <ac:chgData name="Yasas Senavirathne" userId="ccd5dfafe6431267" providerId="LiveId" clId="{235B9107-B127-4828-A1B2-F079B3F712F7}" dt="2023-05-11T08:28:06.093" v="30" actId="207"/>
          <ac:spMkLst>
            <pc:docMk/>
            <pc:sldMk cId="3959831512" sldId="373"/>
            <ac:spMk id="7" creationId="{9006EC74-3AF2-8E86-1D82-54538D087343}"/>
          </ac:spMkLst>
        </pc:spChg>
        <pc:spChg chg="mod">
          <ac:chgData name="Yasas Senavirathne" userId="ccd5dfafe6431267" providerId="LiveId" clId="{235B9107-B127-4828-A1B2-F079B3F712F7}" dt="2023-05-11T08:37:21.060" v="72" actId="207"/>
          <ac:spMkLst>
            <pc:docMk/>
            <pc:sldMk cId="3959831512" sldId="373"/>
            <ac:spMk id="9" creationId="{B2852F86-4AFA-E79A-B437-D24D2EA37146}"/>
          </ac:spMkLst>
        </pc:spChg>
        <pc:spChg chg="mod">
          <ac:chgData name="Yasas Senavirathne" userId="ccd5dfafe6431267" providerId="LiveId" clId="{235B9107-B127-4828-A1B2-F079B3F712F7}" dt="2023-05-11T08:37:26.802" v="74" actId="207"/>
          <ac:spMkLst>
            <pc:docMk/>
            <pc:sldMk cId="3959831512" sldId="373"/>
            <ac:spMk id="13" creationId="{7BE7607C-33F7-27B8-9BFD-344EEC803AE3}"/>
          </ac:spMkLst>
        </pc:spChg>
        <pc:spChg chg="mod">
          <ac:chgData name="Yasas Senavirathne" userId="ccd5dfafe6431267" providerId="LiveId" clId="{235B9107-B127-4828-A1B2-F079B3F712F7}" dt="2023-05-11T08:27:35.168" v="27" actId="207"/>
          <ac:spMkLst>
            <pc:docMk/>
            <pc:sldMk cId="3959831512" sldId="373"/>
            <ac:spMk id="17" creationId="{136083B4-E19E-6DF2-7AFF-A970541C31F8}"/>
          </ac:spMkLst>
        </pc:spChg>
        <pc:spChg chg="mod">
          <ac:chgData name="Yasas Senavirathne" userId="ccd5dfafe6431267" providerId="LiveId" clId="{235B9107-B127-4828-A1B2-F079B3F712F7}" dt="2023-05-11T08:27:35.168" v="27" actId="207"/>
          <ac:spMkLst>
            <pc:docMk/>
            <pc:sldMk cId="3959831512" sldId="373"/>
            <ac:spMk id="18" creationId="{95E900A2-A2BF-1B98-663F-903E5EAA468C}"/>
          </ac:spMkLst>
        </pc:spChg>
        <pc:spChg chg="mod">
          <ac:chgData name="Yasas Senavirathne" userId="ccd5dfafe6431267" providerId="LiveId" clId="{235B9107-B127-4828-A1B2-F079B3F712F7}" dt="2023-05-11T08:27:35.168" v="27" actId="207"/>
          <ac:spMkLst>
            <pc:docMk/>
            <pc:sldMk cId="3959831512" sldId="373"/>
            <ac:spMk id="21" creationId="{7A4A42FC-13AC-4EFF-89E4-21997D17AD61}"/>
          </ac:spMkLst>
        </pc:spChg>
        <pc:spChg chg="mod">
          <ac:chgData name="Yasas Senavirathne" userId="ccd5dfafe6431267" providerId="LiveId" clId="{235B9107-B127-4828-A1B2-F079B3F712F7}" dt="2023-05-11T08:27:35.168" v="27" actId="207"/>
          <ac:spMkLst>
            <pc:docMk/>
            <pc:sldMk cId="3959831512" sldId="373"/>
            <ac:spMk id="23" creationId="{554D706E-8EB2-1F2A-368D-A54D62ACCCD2}"/>
          </ac:spMkLst>
        </pc:spChg>
        <pc:spChg chg="mod">
          <ac:chgData name="Yasas Senavirathne" userId="ccd5dfafe6431267" providerId="LiveId" clId="{235B9107-B127-4828-A1B2-F079B3F712F7}" dt="2023-05-11T08:37:40.084" v="76" actId="14100"/>
          <ac:spMkLst>
            <pc:docMk/>
            <pc:sldMk cId="3959831512" sldId="373"/>
            <ac:spMk id="40" creationId="{219EA060-C3E1-E5CB-70A3-A10CB5FD2D66}"/>
          </ac:spMkLst>
        </pc:spChg>
        <pc:spChg chg="mod">
          <ac:chgData name="Yasas Senavirathne" userId="ccd5dfafe6431267" providerId="LiveId" clId="{235B9107-B127-4828-A1B2-F079B3F712F7}" dt="2023-05-11T08:37:34.092" v="75" actId="14100"/>
          <ac:spMkLst>
            <pc:docMk/>
            <pc:sldMk cId="3959831512" sldId="373"/>
            <ac:spMk id="42" creationId="{97FA6B6F-D888-A09B-F6AE-8762339445FC}"/>
          </ac:spMkLst>
        </pc:spChg>
      </pc:sldChg>
      <pc:sldChg chg="addSp modSp mod">
        <pc:chgData name="Yasas Senavirathne" userId="ccd5dfafe6431267" providerId="LiveId" clId="{235B9107-B127-4828-A1B2-F079B3F712F7}" dt="2023-05-11T08:37:50.755" v="77"/>
        <pc:sldMkLst>
          <pc:docMk/>
          <pc:sldMk cId="3834988931" sldId="374"/>
        </pc:sldMkLst>
        <pc:spChg chg="mod">
          <ac:chgData name="Yasas Senavirathne" userId="ccd5dfafe6431267" providerId="LiveId" clId="{235B9107-B127-4828-A1B2-F079B3F712F7}" dt="2023-05-11T08:30:21.129" v="41" actId="207"/>
          <ac:spMkLst>
            <pc:docMk/>
            <pc:sldMk cId="3834988931" sldId="374"/>
            <ac:spMk id="5" creationId="{60359BAB-E861-5A73-CDC6-2125EC911ED5}"/>
          </ac:spMkLst>
        </pc:spChg>
        <pc:spChg chg="mod">
          <ac:chgData name="Yasas Senavirathne" userId="ccd5dfafe6431267" providerId="LiveId" clId="{235B9107-B127-4828-A1B2-F079B3F712F7}" dt="2023-05-11T08:28:12.373" v="31" actId="207"/>
          <ac:spMkLst>
            <pc:docMk/>
            <pc:sldMk cId="3834988931" sldId="374"/>
            <ac:spMk id="6" creationId="{52CDBB68-F7DC-D3C7-765C-D5D7E440DF8B}"/>
          </ac:spMkLst>
        </pc:spChg>
        <pc:spChg chg="mod">
          <ac:chgData name="Yasas Senavirathne" userId="ccd5dfafe6431267" providerId="LiveId" clId="{235B9107-B127-4828-A1B2-F079B3F712F7}" dt="2023-05-11T08:28:12.373" v="31" actId="207"/>
          <ac:spMkLst>
            <pc:docMk/>
            <pc:sldMk cId="3834988931" sldId="374"/>
            <ac:spMk id="7" creationId="{9006EC74-3AF2-8E86-1D82-54538D087343}"/>
          </ac:spMkLst>
        </pc:spChg>
        <pc:spChg chg="mod">
          <ac:chgData name="Yasas Senavirathne" userId="ccd5dfafe6431267" providerId="LiveId" clId="{235B9107-B127-4828-A1B2-F079B3F712F7}" dt="2023-05-11T08:30:21.129" v="41" actId="207"/>
          <ac:spMkLst>
            <pc:docMk/>
            <pc:sldMk cId="3834988931" sldId="374"/>
            <ac:spMk id="9" creationId="{B2852F86-4AFA-E79A-B437-D24D2EA37146}"/>
          </ac:spMkLst>
        </pc:spChg>
        <pc:spChg chg="mod">
          <ac:chgData name="Yasas Senavirathne" userId="ccd5dfafe6431267" providerId="LiveId" clId="{235B9107-B127-4828-A1B2-F079B3F712F7}" dt="2023-05-11T08:30:21.129" v="41" actId="207"/>
          <ac:spMkLst>
            <pc:docMk/>
            <pc:sldMk cId="3834988931" sldId="374"/>
            <ac:spMk id="13" creationId="{7BE7607C-33F7-27B8-9BFD-344EEC803AE3}"/>
          </ac:spMkLst>
        </pc:spChg>
        <pc:spChg chg="add mod">
          <ac:chgData name="Yasas Senavirathne" userId="ccd5dfafe6431267" providerId="LiveId" clId="{235B9107-B127-4828-A1B2-F079B3F712F7}" dt="2023-05-11T08:37:50.755" v="77"/>
          <ac:spMkLst>
            <pc:docMk/>
            <pc:sldMk cId="3834988931" sldId="374"/>
            <ac:spMk id="14" creationId="{25FAD658-CD5D-C3D9-B9B3-ED29DB90A6DE}"/>
          </ac:spMkLst>
        </pc:spChg>
        <pc:spChg chg="add mod">
          <ac:chgData name="Yasas Senavirathne" userId="ccd5dfafe6431267" providerId="LiveId" clId="{235B9107-B127-4828-A1B2-F079B3F712F7}" dt="2023-05-11T08:37:50.755" v="77"/>
          <ac:spMkLst>
            <pc:docMk/>
            <pc:sldMk cId="3834988931" sldId="374"/>
            <ac:spMk id="15" creationId="{3DBA106E-83E6-F20A-F145-E16AF58057B6}"/>
          </ac:spMkLst>
        </pc:spChg>
        <pc:spChg chg="mod">
          <ac:chgData name="Yasas Senavirathne" userId="ccd5dfafe6431267" providerId="LiveId" clId="{235B9107-B127-4828-A1B2-F079B3F712F7}" dt="2023-05-11T08:30:21.129" v="41" actId="207"/>
          <ac:spMkLst>
            <pc:docMk/>
            <pc:sldMk cId="3834988931" sldId="374"/>
            <ac:spMk id="17" creationId="{136083B4-E19E-6DF2-7AFF-A970541C31F8}"/>
          </ac:spMkLst>
        </pc:spChg>
        <pc:spChg chg="mod">
          <ac:chgData name="Yasas Senavirathne" userId="ccd5dfafe6431267" providerId="LiveId" clId="{235B9107-B127-4828-A1B2-F079B3F712F7}" dt="2023-05-11T08:30:21.129" v="41" actId="207"/>
          <ac:spMkLst>
            <pc:docMk/>
            <pc:sldMk cId="3834988931" sldId="374"/>
            <ac:spMk id="18" creationId="{95E900A2-A2BF-1B98-663F-903E5EAA468C}"/>
          </ac:spMkLst>
        </pc:spChg>
        <pc:spChg chg="add mod">
          <ac:chgData name="Yasas Senavirathne" userId="ccd5dfafe6431267" providerId="LiveId" clId="{235B9107-B127-4828-A1B2-F079B3F712F7}" dt="2023-05-11T08:37:50.755" v="77"/>
          <ac:spMkLst>
            <pc:docMk/>
            <pc:sldMk cId="3834988931" sldId="374"/>
            <ac:spMk id="19" creationId="{F39CC1A6-6429-C2D1-0030-8EC63B2B8E68}"/>
          </ac:spMkLst>
        </pc:spChg>
        <pc:spChg chg="mod">
          <ac:chgData name="Yasas Senavirathne" userId="ccd5dfafe6431267" providerId="LiveId" clId="{235B9107-B127-4828-A1B2-F079B3F712F7}" dt="2023-05-11T08:30:21.129" v="41" actId="207"/>
          <ac:spMkLst>
            <pc:docMk/>
            <pc:sldMk cId="3834988931" sldId="374"/>
            <ac:spMk id="21" creationId="{7A4A42FC-13AC-4EFF-89E4-21997D17AD61}"/>
          </ac:spMkLst>
        </pc:spChg>
        <pc:spChg chg="add mod">
          <ac:chgData name="Yasas Senavirathne" userId="ccd5dfafe6431267" providerId="LiveId" clId="{235B9107-B127-4828-A1B2-F079B3F712F7}" dt="2023-05-11T08:37:50.755" v="77"/>
          <ac:spMkLst>
            <pc:docMk/>
            <pc:sldMk cId="3834988931" sldId="374"/>
            <ac:spMk id="22" creationId="{BFA6D714-122C-85F3-DF8E-43C88650825A}"/>
          </ac:spMkLst>
        </pc:spChg>
        <pc:spChg chg="mod">
          <ac:chgData name="Yasas Senavirathne" userId="ccd5dfafe6431267" providerId="LiveId" clId="{235B9107-B127-4828-A1B2-F079B3F712F7}" dt="2023-05-11T08:30:21.129" v="41" actId="207"/>
          <ac:spMkLst>
            <pc:docMk/>
            <pc:sldMk cId="3834988931" sldId="374"/>
            <ac:spMk id="23" creationId="{554D706E-8EB2-1F2A-368D-A54D62ACCCD2}"/>
          </ac:spMkLst>
        </pc:spChg>
      </pc:sldChg>
      <pc:sldChg chg="addSp modSp mod">
        <pc:chgData name="Yasas Senavirathne" userId="ccd5dfafe6431267" providerId="LiveId" clId="{235B9107-B127-4828-A1B2-F079B3F712F7}" dt="2023-05-11T08:38:18.053" v="82" actId="166"/>
        <pc:sldMkLst>
          <pc:docMk/>
          <pc:sldMk cId="2137677549" sldId="375"/>
        </pc:sldMkLst>
        <pc:spChg chg="add mod">
          <ac:chgData name="Yasas Senavirathne" userId="ccd5dfafe6431267" providerId="LiveId" clId="{235B9107-B127-4828-A1B2-F079B3F712F7}" dt="2023-05-11T08:37:58.596" v="79"/>
          <ac:spMkLst>
            <pc:docMk/>
            <pc:sldMk cId="2137677549" sldId="375"/>
            <ac:spMk id="5" creationId="{2C3977BE-8677-901C-E2B9-2B8A82ACB8D9}"/>
          </ac:spMkLst>
        </pc:spChg>
        <pc:spChg chg="mod">
          <ac:chgData name="Yasas Senavirathne" userId="ccd5dfafe6431267" providerId="LiveId" clId="{235B9107-B127-4828-A1B2-F079B3F712F7}" dt="2023-05-11T08:28:27.966" v="33" actId="207"/>
          <ac:spMkLst>
            <pc:docMk/>
            <pc:sldMk cId="2137677549" sldId="375"/>
            <ac:spMk id="6" creationId="{52CDBB68-F7DC-D3C7-765C-D5D7E440DF8B}"/>
          </ac:spMkLst>
        </pc:spChg>
        <pc:spChg chg="mod">
          <ac:chgData name="Yasas Senavirathne" userId="ccd5dfafe6431267" providerId="LiveId" clId="{235B9107-B127-4828-A1B2-F079B3F712F7}" dt="2023-05-11T08:28:27.966" v="33" actId="207"/>
          <ac:spMkLst>
            <pc:docMk/>
            <pc:sldMk cId="2137677549" sldId="375"/>
            <ac:spMk id="7" creationId="{9006EC74-3AF2-8E86-1D82-54538D087343}"/>
          </ac:spMkLst>
        </pc:spChg>
        <pc:spChg chg="mod">
          <ac:chgData name="Yasas Senavirathne" userId="ccd5dfafe6431267" providerId="LiveId" clId="{235B9107-B127-4828-A1B2-F079B3F712F7}" dt="2023-05-11T08:31:20.148" v="46" actId="207"/>
          <ac:spMkLst>
            <pc:docMk/>
            <pc:sldMk cId="2137677549" sldId="375"/>
            <ac:spMk id="9" creationId="{B2852F86-4AFA-E79A-B437-D24D2EA37146}"/>
          </ac:spMkLst>
        </pc:spChg>
        <pc:spChg chg="add mod">
          <ac:chgData name="Yasas Senavirathne" userId="ccd5dfafe6431267" providerId="LiveId" clId="{235B9107-B127-4828-A1B2-F079B3F712F7}" dt="2023-05-11T08:37:58.596" v="79"/>
          <ac:spMkLst>
            <pc:docMk/>
            <pc:sldMk cId="2137677549" sldId="375"/>
            <ac:spMk id="10" creationId="{16E8E99A-14CC-5893-6645-BCDCA5777B8A}"/>
          </ac:spMkLst>
        </pc:spChg>
        <pc:spChg chg="mod">
          <ac:chgData name="Yasas Senavirathne" userId="ccd5dfafe6431267" providerId="LiveId" clId="{235B9107-B127-4828-A1B2-F079B3F712F7}" dt="2023-05-11T08:31:20.148" v="46" actId="207"/>
          <ac:spMkLst>
            <pc:docMk/>
            <pc:sldMk cId="2137677549" sldId="375"/>
            <ac:spMk id="13" creationId="{7BE7607C-33F7-27B8-9BFD-344EEC803AE3}"/>
          </ac:spMkLst>
        </pc:spChg>
        <pc:spChg chg="add mod">
          <ac:chgData name="Yasas Senavirathne" userId="ccd5dfafe6431267" providerId="LiveId" clId="{235B9107-B127-4828-A1B2-F079B3F712F7}" dt="2023-05-11T08:37:58.596" v="79"/>
          <ac:spMkLst>
            <pc:docMk/>
            <pc:sldMk cId="2137677549" sldId="375"/>
            <ac:spMk id="14" creationId="{AB862CEC-832A-BFC8-F7B0-394E0CEA514B}"/>
          </ac:spMkLst>
        </pc:spChg>
        <pc:spChg chg="mod">
          <ac:chgData name="Yasas Senavirathne" userId="ccd5dfafe6431267" providerId="LiveId" clId="{235B9107-B127-4828-A1B2-F079B3F712F7}" dt="2023-05-11T08:31:20.148" v="46" actId="207"/>
          <ac:spMkLst>
            <pc:docMk/>
            <pc:sldMk cId="2137677549" sldId="375"/>
            <ac:spMk id="15" creationId="{71AA1E2F-497B-DFCD-960B-3180CBACAE5F}"/>
          </ac:spMkLst>
        </pc:spChg>
        <pc:spChg chg="mod">
          <ac:chgData name="Yasas Senavirathne" userId="ccd5dfafe6431267" providerId="LiveId" clId="{235B9107-B127-4828-A1B2-F079B3F712F7}" dt="2023-05-11T08:31:20.148" v="46" actId="207"/>
          <ac:spMkLst>
            <pc:docMk/>
            <pc:sldMk cId="2137677549" sldId="375"/>
            <ac:spMk id="17" creationId="{136083B4-E19E-6DF2-7AFF-A970541C31F8}"/>
          </ac:spMkLst>
        </pc:spChg>
        <pc:spChg chg="mod">
          <ac:chgData name="Yasas Senavirathne" userId="ccd5dfafe6431267" providerId="LiveId" clId="{235B9107-B127-4828-A1B2-F079B3F712F7}" dt="2023-05-11T08:31:20.148" v="46" actId="207"/>
          <ac:spMkLst>
            <pc:docMk/>
            <pc:sldMk cId="2137677549" sldId="375"/>
            <ac:spMk id="18" creationId="{95E900A2-A2BF-1B98-663F-903E5EAA468C}"/>
          </ac:spMkLst>
        </pc:spChg>
        <pc:spChg chg="add mod">
          <ac:chgData name="Yasas Senavirathne" userId="ccd5dfafe6431267" providerId="LiveId" clId="{235B9107-B127-4828-A1B2-F079B3F712F7}" dt="2023-05-11T08:37:58.596" v="79"/>
          <ac:spMkLst>
            <pc:docMk/>
            <pc:sldMk cId="2137677549" sldId="375"/>
            <ac:spMk id="19" creationId="{CE53411A-6552-EDD0-151C-DDE98C287EAE}"/>
          </ac:spMkLst>
        </pc:spChg>
        <pc:spChg chg="mod">
          <ac:chgData name="Yasas Senavirathne" userId="ccd5dfafe6431267" providerId="LiveId" clId="{235B9107-B127-4828-A1B2-F079B3F712F7}" dt="2023-05-11T08:31:20.148" v="46" actId="207"/>
          <ac:spMkLst>
            <pc:docMk/>
            <pc:sldMk cId="2137677549" sldId="375"/>
            <ac:spMk id="21" creationId="{7A4A42FC-13AC-4EFF-89E4-21997D17AD61}"/>
          </ac:spMkLst>
        </pc:spChg>
        <pc:spChg chg="mod">
          <ac:chgData name="Yasas Senavirathne" userId="ccd5dfafe6431267" providerId="LiveId" clId="{235B9107-B127-4828-A1B2-F079B3F712F7}" dt="2023-05-11T08:31:20.148" v="46" actId="207"/>
          <ac:spMkLst>
            <pc:docMk/>
            <pc:sldMk cId="2137677549" sldId="375"/>
            <ac:spMk id="23" creationId="{554D706E-8EB2-1F2A-368D-A54D62ACCCD2}"/>
          </ac:spMkLst>
        </pc:spChg>
        <pc:spChg chg="mod">
          <ac:chgData name="Yasas Senavirathne" userId="ccd5dfafe6431267" providerId="LiveId" clId="{235B9107-B127-4828-A1B2-F079B3F712F7}" dt="2023-05-11T08:31:20.148" v="46" actId="207"/>
          <ac:spMkLst>
            <pc:docMk/>
            <pc:sldMk cId="2137677549" sldId="375"/>
            <ac:spMk id="26" creationId="{1B7A6CBA-3106-4862-EF52-87B3D63EB9CA}"/>
          </ac:spMkLst>
        </pc:spChg>
        <pc:cxnChg chg="ord">
          <ac:chgData name="Yasas Senavirathne" userId="ccd5dfafe6431267" providerId="LiveId" clId="{235B9107-B127-4828-A1B2-F079B3F712F7}" dt="2023-05-11T08:38:18.053" v="82" actId="166"/>
          <ac:cxnSpMkLst>
            <pc:docMk/>
            <pc:sldMk cId="2137677549" sldId="375"/>
            <ac:cxnSpMk id="3" creationId="{9DC0451A-740A-D242-A24A-C0479FF02EE8}"/>
          </ac:cxnSpMkLst>
        </pc:cxnChg>
      </pc:sldChg>
      <pc:sldChg chg="addSp delSp modSp mod">
        <pc:chgData name="Yasas Senavirathne" userId="ccd5dfafe6431267" providerId="LiveId" clId="{235B9107-B127-4828-A1B2-F079B3F712F7}" dt="2023-05-11T08:38:10.150" v="81" actId="166"/>
        <pc:sldMkLst>
          <pc:docMk/>
          <pc:sldMk cId="1152501665" sldId="382"/>
        </pc:sldMkLst>
        <pc:spChg chg="ord">
          <ac:chgData name="Yasas Senavirathne" userId="ccd5dfafe6431267" providerId="LiveId" clId="{235B9107-B127-4828-A1B2-F079B3F712F7}" dt="2023-05-11T08:32:22.011" v="54" actId="166"/>
          <ac:spMkLst>
            <pc:docMk/>
            <pc:sldMk cId="1152501665" sldId="382"/>
            <ac:spMk id="3" creationId="{C11CAC2F-848C-7AED-8A15-8AFAE5927DB7}"/>
          </ac:spMkLst>
        </pc:spChg>
        <pc:spChg chg="mod">
          <ac:chgData name="Yasas Senavirathne" userId="ccd5dfafe6431267" providerId="LiveId" clId="{235B9107-B127-4828-A1B2-F079B3F712F7}" dt="2023-05-11T08:28:33.842" v="34" actId="207"/>
          <ac:spMkLst>
            <pc:docMk/>
            <pc:sldMk cId="1152501665" sldId="382"/>
            <ac:spMk id="6" creationId="{52CDBB68-F7DC-D3C7-765C-D5D7E440DF8B}"/>
          </ac:spMkLst>
        </pc:spChg>
        <pc:spChg chg="mod">
          <ac:chgData name="Yasas Senavirathne" userId="ccd5dfafe6431267" providerId="LiveId" clId="{235B9107-B127-4828-A1B2-F079B3F712F7}" dt="2023-05-11T08:28:33.842" v="34" actId="207"/>
          <ac:spMkLst>
            <pc:docMk/>
            <pc:sldMk cId="1152501665" sldId="382"/>
            <ac:spMk id="7" creationId="{9006EC74-3AF2-8E86-1D82-54538D087343}"/>
          </ac:spMkLst>
        </pc:spChg>
        <pc:spChg chg="mod">
          <ac:chgData name="Yasas Senavirathne" userId="ccd5dfafe6431267" providerId="LiveId" clId="{235B9107-B127-4828-A1B2-F079B3F712F7}" dt="2023-05-11T08:31:43.014" v="47" actId="207"/>
          <ac:spMkLst>
            <pc:docMk/>
            <pc:sldMk cId="1152501665" sldId="382"/>
            <ac:spMk id="9" creationId="{B2852F86-4AFA-E79A-B437-D24D2EA37146}"/>
          </ac:spMkLst>
        </pc:spChg>
        <pc:spChg chg="mod">
          <ac:chgData name="Yasas Senavirathne" userId="ccd5dfafe6431267" providerId="LiveId" clId="{235B9107-B127-4828-A1B2-F079B3F712F7}" dt="2023-05-11T08:31:43.014" v="47" actId="207"/>
          <ac:spMkLst>
            <pc:docMk/>
            <pc:sldMk cId="1152501665" sldId="382"/>
            <ac:spMk id="13" creationId="{7BE7607C-33F7-27B8-9BFD-344EEC803AE3}"/>
          </ac:spMkLst>
        </pc:spChg>
        <pc:spChg chg="mod">
          <ac:chgData name="Yasas Senavirathne" userId="ccd5dfafe6431267" providerId="LiveId" clId="{235B9107-B127-4828-A1B2-F079B3F712F7}" dt="2023-05-11T08:31:43.014" v="47" actId="207"/>
          <ac:spMkLst>
            <pc:docMk/>
            <pc:sldMk cId="1152501665" sldId="382"/>
            <ac:spMk id="15" creationId="{71AA1E2F-497B-DFCD-960B-3180CBACAE5F}"/>
          </ac:spMkLst>
        </pc:spChg>
        <pc:spChg chg="mod">
          <ac:chgData name="Yasas Senavirathne" userId="ccd5dfafe6431267" providerId="LiveId" clId="{235B9107-B127-4828-A1B2-F079B3F712F7}" dt="2023-05-11T08:31:43.014" v="47" actId="207"/>
          <ac:spMkLst>
            <pc:docMk/>
            <pc:sldMk cId="1152501665" sldId="382"/>
            <ac:spMk id="17" creationId="{136083B4-E19E-6DF2-7AFF-A970541C31F8}"/>
          </ac:spMkLst>
        </pc:spChg>
        <pc:spChg chg="mod">
          <ac:chgData name="Yasas Senavirathne" userId="ccd5dfafe6431267" providerId="LiveId" clId="{235B9107-B127-4828-A1B2-F079B3F712F7}" dt="2023-05-11T08:31:43.014" v="47" actId="207"/>
          <ac:spMkLst>
            <pc:docMk/>
            <pc:sldMk cId="1152501665" sldId="382"/>
            <ac:spMk id="18" creationId="{95E900A2-A2BF-1B98-663F-903E5EAA468C}"/>
          </ac:spMkLst>
        </pc:spChg>
        <pc:spChg chg="add mod">
          <ac:chgData name="Yasas Senavirathne" userId="ccd5dfafe6431267" providerId="LiveId" clId="{235B9107-B127-4828-A1B2-F079B3F712F7}" dt="2023-05-11T08:38:01.356" v="80"/>
          <ac:spMkLst>
            <pc:docMk/>
            <pc:sldMk cId="1152501665" sldId="382"/>
            <ac:spMk id="19" creationId="{03970986-3DF1-AA35-B337-A5DEAF8CCBC4}"/>
          </ac:spMkLst>
        </pc:spChg>
        <pc:spChg chg="mod">
          <ac:chgData name="Yasas Senavirathne" userId="ccd5dfafe6431267" providerId="LiveId" clId="{235B9107-B127-4828-A1B2-F079B3F712F7}" dt="2023-05-11T08:31:43.014" v="47" actId="207"/>
          <ac:spMkLst>
            <pc:docMk/>
            <pc:sldMk cId="1152501665" sldId="382"/>
            <ac:spMk id="21" creationId="{7A4A42FC-13AC-4EFF-89E4-21997D17AD61}"/>
          </ac:spMkLst>
        </pc:spChg>
        <pc:spChg chg="add mod">
          <ac:chgData name="Yasas Senavirathne" userId="ccd5dfafe6431267" providerId="LiveId" clId="{235B9107-B127-4828-A1B2-F079B3F712F7}" dt="2023-05-11T08:38:01.356" v="80"/>
          <ac:spMkLst>
            <pc:docMk/>
            <pc:sldMk cId="1152501665" sldId="382"/>
            <ac:spMk id="22" creationId="{B9566CCA-EF31-A779-E5AE-96967AF046FB}"/>
          </ac:spMkLst>
        </pc:spChg>
        <pc:spChg chg="mod">
          <ac:chgData name="Yasas Senavirathne" userId="ccd5dfafe6431267" providerId="LiveId" clId="{235B9107-B127-4828-A1B2-F079B3F712F7}" dt="2023-05-11T08:31:43.014" v="47" actId="207"/>
          <ac:spMkLst>
            <pc:docMk/>
            <pc:sldMk cId="1152501665" sldId="382"/>
            <ac:spMk id="23" creationId="{554D706E-8EB2-1F2A-368D-A54D62ACCCD2}"/>
          </ac:spMkLst>
        </pc:spChg>
        <pc:spChg chg="add mod">
          <ac:chgData name="Yasas Senavirathne" userId="ccd5dfafe6431267" providerId="LiveId" clId="{235B9107-B127-4828-A1B2-F079B3F712F7}" dt="2023-05-11T08:38:01.356" v="80"/>
          <ac:spMkLst>
            <pc:docMk/>
            <pc:sldMk cId="1152501665" sldId="382"/>
            <ac:spMk id="24" creationId="{8110C133-5DB1-020A-AC99-7138E16C39DD}"/>
          </ac:spMkLst>
        </pc:spChg>
        <pc:spChg chg="add mod">
          <ac:chgData name="Yasas Senavirathne" userId="ccd5dfafe6431267" providerId="LiveId" clId="{235B9107-B127-4828-A1B2-F079B3F712F7}" dt="2023-05-11T08:38:01.356" v="80"/>
          <ac:spMkLst>
            <pc:docMk/>
            <pc:sldMk cId="1152501665" sldId="382"/>
            <ac:spMk id="25" creationId="{376EABA3-2E57-5E09-A988-7A57C486CB18}"/>
          </ac:spMkLst>
        </pc:spChg>
        <pc:graphicFrameChg chg="add mod modGraphic">
          <ac:chgData name="Yasas Senavirathne" userId="ccd5dfafe6431267" providerId="LiveId" clId="{235B9107-B127-4828-A1B2-F079B3F712F7}" dt="2023-05-11T08:32:13.321" v="51" actId="20577"/>
          <ac:graphicFrameMkLst>
            <pc:docMk/>
            <pc:sldMk cId="1152501665" sldId="382"/>
            <ac:graphicFrameMk id="11" creationId="{E38C9414-6B79-B7AE-196A-1CDC8F5C7A93}"/>
          </ac:graphicFrameMkLst>
        </pc:graphicFrameChg>
        <pc:graphicFrameChg chg="add mod modGraphic">
          <ac:chgData name="Yasas Senavirathne" userId="ccd5dfafe6431267" providerId="LiveId" clId="{235B9107-B127-4828-A1B2-F079B3F712F7}" dt="2023-05-11T08:32:17.277" v="53" actId="20577"/>
          <ac:graphicFrameMkLst>
            <pc:docMk/>
            <pc:sldMk cId="1152501665" sldId="382"/>
            <ac:graphicFrameMk id="14" creationId="{7F0CD4FD-4E23-36A3-35E3-C60F50F955B8}"/>
          </ac:graphicFrameMkLst>
        </pc:graphicFrameChg>
        <pc:graphicFrameChg chg="del">
          <ac:chgData name="Yasas Senavirathne" userId="ccd5dfafe6431267" providerId="LiveId" clId="{235B9107-B127-4828-A1B2-F079B3F712F7}" dt="2023-05-11T08:31:56.216" v="48" actId="478"/>
          <ac:graphicFrameMkLst>
            <pc:docMk/>
            <pc:sldMk cId="1152501665" sldId="382"/>
            <ac:graphicFrameMk id="27" creationId="{1BA1E4B8-49C5-70BC-EC21-C51EE625398F}"/>
          </ac:graphicFrameMkLst>
        </pc:graphicFrameChg>
        <pc:graphicFrameChg chg="del">
          <ac:chgData name="Yasas Senavirathne" userId="ccd5dfafe6431267" providerId="LiveId" clId="{235B9107-B127-4828-A1B2-F079B3F712F7}" dt="2023-05-11T08:31:56.216" v="48" actId="478"/>
          <ac:graphicFrameMkLst>
            <pc:docMk/>
            <pc:sldMk cId="1152501665" sldId="382"/>
            <ac:graphicFrameMk id="29" creationId="{F050E050-70D5-CAB2-CEA3-1ABADA283422}"/>
          </ac:graphicFrameMkLst>
        </pc:graphicFrameChg>
        <pc:cxnChg chg="ord">
          <ac:chgData name="Yasas Senavirathne" userId="ccd5dfafe6431267" providerId="LiveId" clId="{235B9107-B127-4828-A1B2-F079B3F712F7}" dt="2023-05-11T08:38:10.150" v="81" actId="166"/>
          <ac:cxnSpMkLst>
            <pc:docMk/>
            <pc:sldMk cId="1152501665" sldId="382"/>
            <ac:cxnSpMk id="5" creationId="{1B2FC1A8-A1AC-DCE6-E704-5EA7D942C8EB}"/>
          </ac:cxnSpMkLst>
        </pc:cxnChg>
      </pc:sldChg>
      <pc:sldChg chg="addSp modSp mod">
        <pc:chgData name="Yasas Senavirathne" userId="ccd5dfafe6431267" providerId="LiveId" clId="{235B9107-B127-4828-A1B2-F079B3F712F7}" dt="2023-05-11T08:36:26.215" v="68" actId="1076"/>
        <pc:sldMkLst>
          <pc:docMk/>
          <pc:sldMk cId="537409412" sldId="385"/>
        </pc:sldMkLst>
        <pc:spChg chg="mod">
          <ac:chgData name="Yasas Senavirathne" userId="ccd5dfafe6431267" providerId="LiveId" clId="{235B9107-B127-4828-A1B2-F079B3F712F7}" dt="2023-05-11T08:33:29.825" v="58" actId="1076"/>
          <ac:spMkLst>
            <pc:docMk/>
            <pc:sldMk cId="537409412" sldId="385"/>
            <ac:spMk id="11" creationId="{47FA90D8-D776-9636-2D90-D28206DE1A60}"/>
          </ac:spMkLst>
        </pc:spChg>
        <pc:spChg chg="mod">
          <ac:chgData name="Yasas Senavirathne" userId="ccd5dfafe6431267" providerId="LiveId" clId="{235B9107-B127-4828-A1B2-F079B3F712F7}" dt="2023-05-11T08:36:26.215" v="68" actId="1076"/>
          <ac:spMkLst>
            <pc:docMk/>
            <pc:sldMk cId="537409412" sldId="385"/>
            <ac:spMk id="12" creationId="{60A3DE39-11A7-DCA5-6073-DF2E84AA6ED0}"/>
          </ac:spMkLst>
        </pc:spChg>
        <pc:picChg chg="add mod">
          <ac:chgData name="Yasas Senavirathne" userId="ccd5dfafe6431267" providerId="LiveId" clId="{235B9107-B127-4828-A1B2-F079B3F712F7}" dt="2023-05-11T08:35:52.815" v="62" actId="14100"/>
          <ac:picMkLst>
            <pc:docMk/>
            <pc:sldMk cId="537409412" sldId="385"/>
            <ac:picMk id="5" creationId="{0541813E-0B84-9359-B06A-1CDCF65CD9DE}"/>
          </ac:picMkLst>
        </pc:picChg>
        <pc:picChg chg="mod">
          <ac:chgData name="Yasas Senavirathne" userId="ccd5dfafe6431267" providerId="LiveId" clId="{235B9107-B127-4828-A1B2-F079B3F712F7}" dt="2023-05-11T08:35:55.854" v="63" actId="14100"/>
          <ac:picMkLst>
            <pc:docMk/>
            <pc:sldMk cId="537409412" sldId="385"/>
            <ac:picMk id="9" creationId="{9E57C281-09E9-FA13-FACE-BC7D0A49492C}"/>
          </ac:picMkLst>
        </pc:picChg>
      </pc:sldChg>
      <pc:sldChg chg="modSp mod">
        <pc:chgData name="Yasas Senavirathne" userId="ccd5dfafe6431267" providerId="LiveId" clId="{235B9107-B127-4828-A1B2-F079B3F712F7}" dt="2023-05-11T08:25:53.529" v="18" actId="207"/>
        <pc:sldMkLst>
          <pc:docMk/>
          <pc:sldMk cId="2199700318" sldId="388"/>
        </pc:sldMkLst>
        <pc:spChg chg="mod">
          <ac:chgData name="Yasas Senavirathne" userId="ccd5dfafe6431267" providerId="LiveId" clId="{235B9107-B127-4828-A1B2-F079B3F712F7}" dt="2023-05-11T08:25:53.529" v="18" actId="207"/>
          <ac:spMkLst>
            <pc:docMk/>
            <pc:sldMk cId="2199700318" sldId="388"/>
            <ac:spMk id="5" creationId="{5757F1E7-B2A6-A462-DF10-7726C8B04217}"/>
          </ac:spMkLst>
        </pc:spChg>
        <pc:spChg chg="mod">
          <ac:chgData name="Yasas Senavirathne" userId="ccd5dfafe6431267" providerId="LiveId" clId="{235B9107-B127-4828-A1B2-F079B3F712F7}" dt="2023-05-11T08:25:53.529" v="18" actId="207"/>
          <ac:spMkLst>
            <pc:docMk/>
            <pc:sldMk cId="2199700318" sldId="388"/>
            <ac:spMk id="6" creationId="{E4AFF8AC-B264-03DC-6232-9C4052A9AED0}"/>
          </ac:spMkLst>
        </pc:spChg>
        <pc:spChg chg="mod">
          <ac:chgData name="Yasas Senavirathne" userId="ccd5dfafe6431267" providerId="LiveId" clId="{235B9107-B127-4828-A1B2-F079B3F712F7}" dt="2023-05-11T08:25:53.529" v="18" actId="207"/>
          <ac:spMkLst>
            <pc:docMk/>
            <pc:sldMk cId="2199700318" sldId="388"/>
            <ac:spMk id="7" creationId="{B7351ADA-0BA1-936F-A9F0-D69C38D5D5AB}"/>
          </ac:spMkLst>
        </pc:spChg>
        <pc:spChg chg="mod">
          <ac:chgData name="Yasas Senavirathne" userId="ccd5dfafe6431267" providerId="LiveId" clId="{235B9107-B127-4828-A1B2-F079B3F712F7}" dt="2023-05-11T08:25:53.529" v="18" actId="207"/>
          <ac:spMkLst>
            <pc:docMk/>
            <pc:sldMk cId="2199700318" sldId="388"/>
            <ac:spMk id="8" creationId="{51FAE4B6-EA94-39B3-CD26-24E86B761569}"/>
          </ac:spMkLst>
        </pc:spChg>
        <pc:spChg chg="mod">
          <ac:chgData name="Yasas Senavirathne" userId="ccd5dfafe6431267" providerId="LiveId" clId="{235B9107-B127-4828-A1B2-F079B3F712F7}" dt="2023-05-11T08:25:53.529" v="18" actId="207"/>
          <ac:spMkLst>
            <pc:docMk/>
            <pc:sldMk cId="2199700318" sldId="388"/>
            <ac:spMk id="9" creationId="{0BC36F4F-41CE-0C28-103B-045146910207}"/>
          </ac:spMkLst>
        </pc:spChg>
        <pc:spChg chg="mod">
          <ac:chgData name="Yasas Senavirathne" userId="ccd5dfafe6431267" providerId="LiveId" clId="{235B9107-B127-4828-A1B2-F079B3F712F7}" dt="2023-05-11T08:25:53.529" v="18" actId="207"/>
          <ac:spMkLst>
            <pc:docMk/>
            <pc:sldMk cId="2199700318" sldId="388"/>
            <ac:spMk id="11" creationId="{88CE1B41-0DDB-74A7-83F2-62612C9A70C3}"/>
          </ac:spMkLst>
        </pc:spChg>
      </pc:sldChg>
      <pc:sldChg chg="modSp mod">
        <pc:chgData name="Yasas Senavirathne" userId="ccd5dfafe6431267" providerId="LiveId" clId="{235B9107-B127-4828-A1B2-F079B3F712F7}" dt="2023-05-11T08:27:57.726" v="29" actId="207"/>
        <pc:sldMkLst>
          <pc:docMk/>
          <pc:sldMk cId="3875684904" sldId="396"/>
        </pc:sldMkLst>
        <pc:spChg chg="mod">
          <ac:chgData name="Yasas Senavirathne" userId="ccd5dfafe6431267" providerId="LiveId" clId="{235B9107-B127-4828-A1B2-F079B3F712F7}" dt="2023-05-11T08:27:21.994" v="26" actId="207"/>
          <ac:spMkLst>
            <pc:docMk/>
            <pc:sldMk cId="3875684904" sldId="396"/>
            <ac:spMk id="4" creationId="{EDBF017E-658B-E2C4-6E0F-AE25F1B03D96}"/>
          </ac:spMkLst>
        </pc:spChg>
        <pc:spChg chg="mod">
          <ac:chgData name="Yasas Senavirathne" userId="ccd5dfafe6431267" providerId="LiveId" clId="{235B9107-B127-4828-A1B2-F079B3F712F7}" dt="2023-05-11T08:27:57.726" v="29" actId="207"/>
          <ac:spMkLst>
            <pc:docMk/>
            <pc:sldMk cId="3875684904" sldId="396"/>
            <ac:spMk id="6" creationId="{0857E3E2-BD5F-29D2-00E8-319600643028}"/>
          </ac:spMkLst>
        </pc:spChg>
        <pc:spChg chg="mod">
          <ac:chgData name="Yasas Senavirathne" userId="ccd5dfafe6431267" providerId="LiveId" clId="{235B9107-B127-4828-A1B2-F079B3F712F7}" dt="2023-05-11T08:27:21.994" v="26" actId="207"/>
          <ac:spMkLst>
            <pc:docMk/>
            <pc:sldMk cId="3875684904" sldId="396"/>
            <ac:spMk id="7" creationId="{2976F681-C637-B7B6-D5B1-A526DD79DA25}"/>
          </ac:spMkLst>
        </pc:spChg>
        <pc:spChg chg="mod">
          <ac:chgData name="Yasas Senavirathne" userId="ccd5dfafe6431267" providerId="LiveId" clId="{235B9107-B127-4828-A1B2-F079B3F712F7}" dt="2023-05-11T08:27:21.994" v="26" actId="207"/>
          <ac:spMkLst>
            <pc:docMk/>
            <pc:sldMk cId="3875684904" sldId="396"/>
            <ac:spMk id="8" creationId="{07E4DBA8-A4C3-8905-01F6-ECD8A75EBE55}"/>
          </ac:spMkLst>
        </pc:spChg>
        <pc:spChg chg="mod">
          <ac:chgData name="Yasas Senavirathne" userId="ccd5dfafe6431267" providerId="LiveId" clId="{235B9107-B127-4828-A1B2-F079B3F712F7}" dt="2023-05-11T08:27:21.994" v="26" actId="207"/>
          <ac:spMkLst>
            <pc:docMk/>
            <pc:sldMk cId="3875684904" sldId="396"/>
            <ac:spMk id="11" creationId="{495C9256-0417-B321-44F3-CF0B967AF022}"/>
          </ac:spMkLst>
        </pc:spChg>
        <pc:spChg chg="mod">
          <ac:chgData name="Yasas Senavirathne" userId="ccd5dfafe6431267" providerId="LiveId" clId="{235B9107-B127-4828-A1B2-F079B3F712F7}" dt="2023-05-11T08:27:21.994" v="26" actId="207"/>
          <ac:spMkLst>
            <pc:docMk/>
            <pc:sldMk cId="3875684904" sldId="396"/>
            <ac:spMk id="12" creationId="{FEDE865D-2B5A-9A81-E8FB-7C60EF7705CB}"/>
          </ac:spMkLst>
        </pc:spChg>
        <pc:spChg chg="mod">
          <ac:chgData name="Yasas Senavirathne" userId="ccd5dfafe6431267" providerId="LiveId" clId="{235B9107-B127-4828-A1B2-F079B3F712F7}" dt="2023-05-11T08:27:21.994" v="26" actId="207"/>
          <ac:spMkLst>
            <pc:docMk/>
            <pc:sldMk cId="3875684904" sldId="396"/>
            <ac:spMk id="13" creationId="{25AFD0DD-677C-6324-2470-158854D1D612}"/>
          </ac:spMkLst>
        </pc:spChg>
        <pc:spChg chg="mod">
          <ac:chgData name="Yasas Senavirathne" userId="ccd5dfafe6431267" providerId="LiveId" clId="{235B9107-B127-4828-A1B2-F079B3F712F7}" dt="2023-05-11T08:27:21.994" v="26" actId="207"/>
          <ac:spMkLst>
            <pc:docMk/>
            <pc:sldMk cId="3875684904" sldId="396"/>
            <ac:spMk id="14" creationId="{0CBB108F-785A-0F5D-22C2-E35A41A73AA5}"/>
          </ac:spMkLst>
        </pc:spChg>
        <pc:spChg chg="mod">
          <ac:chgData name="Yasas Senavirathne" userId="ccd5dfafe6431267" providerId="LiveId" clId="{235B9107-B127-4828-A1B2-F079B3F712F7}" dt="2023-05-11T08:27:21.994" v="26" actId="207"/>
          <ac:spMkLst>
            <pc:docMk/>
            <pc:sldMk cId="3875684904" sldId="396"/>
            <ac:spMk id="26" creationId="{12862C24-D6A5-E169-B8D3-07FF6E077A67}"/>
          </ac:spMkLst>
        </pc:spChg>
      </pc:sldChg>
      <pc:sldChg chg="del ord">
        <pc:chgData name="Yasas Senavirathne" userId="ccd5dfafe6431267" providerId="LiveId" clId="{235B9107-B127-4828-A1B2-F079B3F712F7}" dt="2023-05-11T08:54:53.195" v="86" actId="47"/>
        <pc:sldMkLst>
          <pc:docMk/>
          <pc:sldMk cId="3245459086" sldId="39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https://myuva-my.sharepoint.com/personal/dns8cz_virginia_edu/Documents/Eurosys%20final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2.xml"/><Relationship Id="rId4" Type="http://schemas.openxmlformats.org/officeDocument/2006/relationships/oleObject" Target="https://myuva-my.sharepoint.com/personal/dns8cz_virginia_edu/Documents/Eurosys%20final(AutoRecovered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585245694555559"/>
          <c:y val="0.23219174961620367"/>
          <c:w val="0.57947091857761746"/>
          <c:h val="0.42883395573840166"/>
        </c:manualLayout>
      </c:layout>
      <c:barChart>
        <c:barDir val="col"/>
        <c:grouping val="percentStacked"/>
        <c:varyColors val="0"/>
        <c:ser>
          <c:idx val="1"/>
          <c:order val="0"/>
          <c:tx>
            <c:strRef>
              <c:f>'[Eurosys final.xlsx]ASPLOS ubm breakdown'!$C$54</c:f>
              <c:strCache>
                <c:ptCount val="1"/>
                <c:pt idx="0">
                  <c:v>Application logic</c:v>
                </c:pt>
              </c:strCache>
            </c:strRef>
          </c:tx>
          <c:spPr>
            <a:solidFill>
              <a:srgbClr val="ED7D31"/>
            </a:solidFill>
            <a:ln>
              <a:solidFill>
                <a:srgbClr val="ED7D31"/>
              </a:solidFill>
            </a:ln>
            <a:effectLst/>
          </c:spPr>
          <c:invertIfNegative val="0"/>
          <c:cat>
            <c:strRef>
              <c:f>'[Eurosys final.xlsx]ASPLOS ubm breakdown'!$A$55:$A$57</c:f>
              <c:strCache>
                <c:ptCount val="3"/>
                <c:pt idx="0">
                  <c:v>Logging</c:v>
                </c:pt>
                <c:pt idx="1">
                  <c:v>Checkpointing</c:v>
                </c:pt>
                <c:pt idx="2">
                  <c:v>Shadowpaging</c:v>
                </c:pt>
              </c:strCache>
            </c:strRef>
          </c:cat>
          <c:val>
            <c:numRef>
              <c:f>'[Eurosys final.xlsx]ASPLOS ubm breakdown'!$C$55:$C$57</c:f>
              <c:numCache>
                <c:formatCode>General</c:formatCode>
                <c:ptCount val="3"/>
                <c:pt idx="0">
                  <c:v>0.6222875691132157</c:v>
                </c:pt>
                <c:pt idx="1">
                  <c:v>0.51342642110896031</c:v>
                </c:pt>
                <c:pt idx="2">
                  <c:v>0.32780976019418984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39-4B2B-B241-F2A2599D3A21}"/>
            </c:ext>
          </c:extLst>
        </c:ser>
        <c:ser>
          <c:idx val="0"/>
          <c:order val="1"/>
          <c:tx>
            <c:strRef>
              <c:f>'[Eurosys final.xlsx]ASPLOS ubm breakdown'!$B$54</c:f>
              <c:strCache>
                <c:ptCount val="1"/>
                <c:pt idx="0">
                  <c:v>Crash consistency overhead</c:v>
                </c:pt>
              </c:strCache>
            </c:strRef>
          </c:tx>
          <c:spPr>
            <a:solidFill>
              <a:srgbClr val="4472C4"/>
            </a:solidFill>
            <a:ln>
              <a:solidFill>
                <a:srgbClr val="4472C4"/>
              </a:solidFill>
            </a:ln>
            <a:effectLst/>
          </c:spPr>
          <c:invertIfNegative val="0"/>
          <c:cat>
            <c:strRef>
              <c:f>'[Eurosys final.xlsx]ASPLOS ubm breakdown'!$A$55:$A$57</c:f>
              <c:strCache>
                <c:ptCount val="3"/>
                <c:pt idx="0">
                  <c:v>Logging</c:v>
                </c:pt>
                <c:pt idx="1">
                  <c:v>Checkpointing</c:v>
                </c:pt>
                <c:pt idx="2">
                  <c:v>Shadowpaging</c:v>
                </c:pt>
              </c:strCache>
            </c:strRef>
          </c:cat>
          <c:val>
            <c:numRef>
              <c:f>'[Eurosys final.xlsx]ASPLOS ubm breakdown'!$B$55:$B$57</c:f>
              <c:numCache>
                <c:formatCode>General</c:formatCode>
                <c:ptCount val="3"/>
                <c:pt idx="0">
                  <c:v>0.3777124308867843</c:v>
                </c:pt>
                <c:pt idx="1">
                  <c:v>0.48657357889103969</c:v>
                </c:pt>
                <c:pt idx="2">
                  <c:v>0.67219023980581016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39-4B2B-B241-F2A2599D3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676093311"/>
        <c:axId val="676092895"/>
      </c:barChart>
      <c:catAx>
        <c:axId val="6760933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76092895"/>
        <c:crosses val="autoZero"/>
        <c:auto val="1"/>
        <c:lblAlgn val="ctr"/>
        <c:lblOffset val="100"/>
        <c:noMultiLvlLbl val="0"/>
      </c:catAx>
      <c:valAx>
        <c:axId val="676092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Text" lastClr="000000"/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pitchFamily="34" charset="0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  <a:latin typeface="Franklin Gothic Medium" panose="020B0603020102020204" pitchFamily="34" charset="0"/>
                    <a:cs typeface="Times New Roman" panose="02020603050405020304" pitchFamily="18" charset="0"/>
                  </a:rPr>
                  <a:t>Execution time %</a:t>
                </a:r>
                <a:endParaRPr lang="en-US" sz="1800">
                  <a:solidFill>
                    <a:sysClr val="windowText" lastClr="000000"/>
                  </a:solidFill>
                  <a:effectLst/>
                  <a:latin typeface="Franklin Gothic Medium" panose="020B0603020102020204" pitchFamily="34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46926496689401E-2"/>
              <c:y val="0.175715171001872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Medium" panose="020B0603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Franklin Gothic Medium" panose="020B06030201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6093311"/>
        <c:crosses val="autoZero"/>
        <c:crossBetween val="between"/>
        <c:majorUnit val="0.2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13199629458082446"/>
          <c:y val="5.5345911949685536E-2"/>
          <c:w val="0.71105169340463459"/>
          <c:h val="0.156267221314316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Franklin Gothic Medium" panose="020B06030201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" lastClr="FFFFFF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709002830754733"/>
          <c:y val="0.15243938445166166"/>
          <c:w val="0.78369426376449891"/>
          <c:h val="0.46149740601467165"/>
        </c:manualLayout>
      </c:layout>
      <c:barChart>
        <c:barDir val="col"/>
        <c:grouping val="percentStacked"/>
        <c:varyColors val="0"/>
        <c:ser>
          <c:idx val="1"/>
          <c:order val="0"/>
          <c:tx>
            <c:strRef>
              <c:f>'[Eurosys%20final(AutoRecovered).xlsx]ASPLOS ubm breakdown'!$Y$2</c:f>
              <c:strCache>
                <c:ptCount val="1"/>
                <c:pt idx="0">
                  <c:v>Application logic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'[Eurosys%20final(AutoRecovered).xlsx]ASPLOS ubm breakdown'!$W$3:$W$12</c:f>
              <c:strCache>
                <c:ptCount val="10"/>
                <c:pt idx="0">
                  <c:v>TPCC</c:v>
                </c:pt>
                <c:pt idx="1">
                  <c:v>TATP</c:v>
                </c:pt>
                <c:pt idx="2">
                  <c:v>btree</c:v>
                </c:pt>
                <c:pt idx="3">
                  <c:v>rbtree</c:v>
                </c:pt>
                <c:pt idx="4">
                  <c:v>skiplist</c:v>
                </c:pt>
                <c:pt idx="5">
                  <c:v>hashmap</c:v>
                </c:pt>
                <c:pt idx="6">
                  <c:v>memcached</c:v>
                </c:pt>
                <c:pt idx="7">
                  <c:v>redis</c:v>
                </c:pt>
                <c:pt idx="8">
                  <c:v>pmkv</c:v>
                </c:pt>
                <c:pt idx="9">
                  <c:v>average</c:v>
                </c:pt>
              </c:strCache>
            </c:strRef>
          </c:cat>
          <c:val>
            <c:numRef>
              <c:f>'[Eurosys%20final(AutoRecovered).xlsx]ASPLOS ubm breakdown'!$Y$3:$Y$12</c:f>
              <c:numCache>
                <c:formatCode>General</c:formatCode>
                <c:ptCount val="10"/>
                <c:pt idx="0">
                  <c:v>0.61445199552157304</c:v>
                </c:pt>
                <c:pt idx="1">
                  <c:v>0.50844715492566928</c:v>
                </c:pt>
                <c:pt idx="2">
                  <c:v>0.37558069611339123</c:v>
                </c:pt>
                <c:pt idx="3">
                  <c:v>0.58828398407200122</c:v>
                </c:pt>
                <c:pt idx="4">
                  <c:v>0.76912347031505868</c:v>
                </c:pt>
                <c:pt idx="5">
                  <c:v>0.63917658740675565</c:v>
                </c:pt>
                <c:pt idx="6">
                  <c:v>0.70931997343795528</c:v>
                </c:pt>
                <c:pt idx="7">
                  <c:v>0.72787019402934749</c:v>
                </c:pt>
                <c:pt idx="8">
                  <c:v>0.66833406619718949</c:v>
                </c:pt>
                <c:pt idx="9">
                  <c:v>0.6222875691132157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D2-47AA-8D7A-77F82B863A68}"/>
            </c:ext>
          </c:extLst>
        </c:ser>
        <c:ser>
          <c:idx val="0"/>
          <c:order val="1"/>
          <c:tx>
            <c:strRef>
              <c:f>'[Eurosys%20final(AutoRecovered).xlsx]ASPLOS ubm breakdown'!$X$2</c:f>
              <c:strCache>
                <c:ptCount val="1"/>
                <c:pt idx="0">
                  <c:v>Crash consistency overhead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'[Eurosys%20final(AutoRecovered).xlsx]ASPLOS ubm breakdown'!$W$3:$W$12</c:f>
              <c:strCache>
                <c:ptCount val="10"/>
                <c:pt idx="0">
                  <c:v>TPCC</c:v>
                </c:pt>
                <c:pt idx="1">
                  <c:v>TATP</c:v>
                </c:pt>
                <c:pt idx="2">
                  <c:v>btree</c:v>
                </c:pt>
                <c:pt idx="3">
                  <c:v>rbtree</c:v>
                </c:pt>
                <c:pt idx="4">
                  <c:v>skiplist</c:v>
                </c:pt>
                <c:pt idx="5">
                  <c:v>hashmap</c:v>
                </c:pt>
                <c:pt idx="6">
                  <c:v>memcached</c:v>
                </c:pt>
                <c:pt idx="7">
                  <c:v>redis</c:v>
                </c:pt>
                <c:pt idx="8">
                  <c:v>pmkv</c:v>
                </c:pt>
                <c:pt idx="9">
                  <c:v>average</c:v>
                </c:pt>
              </c:strCache>
            </c:strRef>
          </c:cat>
          <c:val>
            <c:numRef>
              <c:f>'[Eurosys%20final(AutoRecovered).xlsx]ASPLOS ubm breakdown'!$X$3:$X$12</c:f>
              <c:numCache>
                <c:formatCode>General</c:formatCode>
                <c:ptCount val="10"/>
                <c:pt idx="0">
                  <c:v>0.38554800447842708</c:v>
                </c:pt>
                <c:pt idx="1">
                  <c:v>0.49155284507433084</c:v>
                </c:pt>
                <c:pt idx="2">
                  <c:v>0.62441930388660871</c:v>
                </c:pt>
                <c:pt idx="3">
                  <c:v>0.41171601592799878</c:v>
                </c:pt>
                <c:pt idx="4">
                  <c:v>0.23087652968494127</c:v>
                </c:pt>
                <c:pt idx="5">
                  <c:v>0.36082341259324435</c:v>
                </c:pt>
                <c:pt idx="6">
                  <c:v>0.29068002656204467</c:v>
                </c:pt>
                <c:pt idx="7">
                  <c:v>0.27212980597065251</c:v>
                </c:pt>
                <c:pt idx="8">
                  <c:v>0.33166593380281051</c:v>
                </c:pt>
                <c:pt idx="9">
                  <c:v>0.3777124308867843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D2-47AA-8D7A-77F82B863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overlap val="100"/>
        <c:axId val="676093311"/>
        <c:axId val="676092895"/>
      </c:barChart>
      <c:catAx>
        <c:axId val="676093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Franklin Gothic Medium" panose="020B06030201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6092895"/>
        <c:crosses val="autoZero"/>
        <c:auto val="1"/>
        <c:lblAlgn val="ctr"/>
        <c:lblOffset val="100"/>
        <c:noMultiLvlLbl val="0"/>
      </c:catAx>
      <c:valAx>
        <c:axId val="676092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Text" lastClr="000000"/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ranklin Gothic Medium" panose="020B0603020102020204" pitchFamily="34" charset="0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  <a:latin typeface="Franklin Gothic Medium" panose="020B0603020102020204" pitchFamily="34" charset="0"/>
                    <a:cs typeface="Times New Roman" panose="02020603050405020304" pitchFamily="18" charset="0"/>
                  </a:rPr>
                  <a:t>Execution time %</a:t>
                </a:r>
                <a:endParaRPr lang="en-US" sz="1800">
                  <a:solidFill>
                    <a:sysClr val="windowText" lastClr="000000"/>
                  </a:solidFill>
                  <a:effectLst/>
                  <a:latin typeface="Franklin Gothic Medium" panose="020B0603020102020204" pitchFamily="34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043606138578144E-2"/>
              <c:y val="0.16212417399230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Medium" panose="020B0603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Franklin Gothic Medium" panose="020B06030201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76093311"/>
        <c:crosses val="autoZero"/>
        <c:crossBetween val="between"/>
        <c:majorUnit val="0.2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Franklin Gothic Medium" panose="020B06030201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" lastClr="FFFFFF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0.22797</cdr:x>
      <cdr:y>0.75362</cdr:y>
    </cdr:from>
    <cdr:to>
      <cdr:x>0.46326</cdr:x>
      <cdr:y>0.85174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0E97F671-9241-B150-C10F-8692E8597910}"/>
            </a:ext>
          </a:extLst>
        </cdr:cNvPr>
        <cdr:cNvSpPr txBox="1"/>
      </cdr:nvSpPr>
      <cdr:spPr>
        <a:xfrm xmlns:a="http://schemas.openxmlformats.org/drawingml/2006/main">
          <a:off x="938929" y="2427434"/>
          <a:ext cx="969063" cy="3160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1" dirty="0">
              <a:latin typeface="Franklin Gothic Medium" panose="020B0603020102020204" pitchFamily="34" charset="0"/>
              <a:cs typeface="Times New Roman" panose="02020603050405020304" pitchFamily="18" charset="0"/>
            </a:rPr>
            <a:t>Logging</a:t>
          </a:r>
          <a:endParaRPr lang="en-US" sz="1200" b="1" dirty="0">
            <a:latin typeface="Franklin Gothic Medium" panose="020B060302010202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0.40614</cdr:x>
      <cdr:y>0.74979</cdr:y>
    </cdr:from>
    <cdr:to>
      <cdr:x>0.64143</cdr:x>
      <cdr:y>0.8479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DA33016F-6A52-5E94-1383-9A66F02A540E}"/>
            </a:ext>
          </a:extLst>
        </cdr:cNvPr>
        <cdr:cNvSpPr txBox="1"/>
      </cdr:nvSpPr>
      <cdr:spPr>
        <a:xfrm xmlns:a="http://schemas.openxmlformats.org/drawingml/2006/main">
          <a:off x="1672724" y="2415077"/>
          <a:ext cx="969063" cy="3160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>
              <a:latin typeface="Franklin Gothic Medium" panose="020B0603020102020204" pitchFamily="34" charset="0"/>
              <a:cs typeface="Times New Roman" panose="02020603050405020304" pitchFamily="18" charset="0"/>
            </a:rPr>
            <a:t>Check</a:t>
          </a:r>
        </a:p>
        <a:p xmlns:a="http://schemas.openxmlformats.org/drawingml/2006/main">
          <a:pPr algn="ctr"/>
          <a:r>
            <a:rPr lang="en-US" sz="1600" b="1" dirty="0">
              <a:latin typeface="Franklin Gothic Medium" panose="020B0603020102020204" pitchFamily="34" charset="0"/>
              <a:cs typeface="Times New Roman" panose="02020603050405020304" pitchFamily="18" charset="0"/>
            </a:rPr>
            <a:t>Pointing</a:t>
          </a:r>
        </a:p>
      </cdr:txBody>
    </cdr:sp>
  </cdr:relSizeAnchor>
  <cdr:relSizeAnchor xmlns:cdr="http://schemas.openxmlformats.org/drawingml/2006/chartDrawing">
    <cdr:from>
      <cdr:x>0.59317</cdr:x>
      <cdr:y>0.75387</cdr:y>
    </cdr:from>
    <cdr:to>
      <cdr:x>0.82846</cdr:x>
      <cdr:y>0.85198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F4D3581F-B037-ECBE-477B-0F2A205BAF01}"/>
            </a:ext>
          </a:extLst>
        </cdr:cNvPr>
        <cdr:cNvSpPr txBox="1"/>
      </cdr:nvSpPr>
      <cdr:spPr>
        <a:xfrm xmlns:a="http://schemas.openxmlformats.org/drawingml/2006/main">
          <a:off x="2443028" y="2428234"/>
          <a:ext cx="969063" cy="3160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>
              <a:latin typeface="Franklin Gothic Medium" panose="020B0603020102020204" pitchFamily="34" charset="0"/>
              <a:cs typeface="Times New Roman" panose="02020603050405020304" pitchFamily="18" charset="0"/>
            </a:rPr>
            <a:t>Shadow</a:t>
          </a:r>
        </a:p>
        <a:p xmlns:a="http://schemas.openxmlformats.org/drawingml/2006/main">
          <a:pPr algn="ctr"/>
          <a:r>
            <a:rPr lang="en-US" sz="1600" b="1" dirty="0">
              <a:latin typeface="Franklin Gothic Medium" panose="020B0603020102020204" pitchFamily="34" charset="0"/>
              <a:cs typeface="Times New Roman" panose="02020603050405020304" pitchFamily="18" charset="0"/>
            </a:rPr>
            <a:t>Paging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0.88401</cdr:x>
      <cdr:y>0.15905</cdr:y>
    </cdr:from>
    <cdr:to>
      <cdr:x>0.88401</cdr:x>
      <cdr:y>0.61194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713F6C95-9377-56A1-BD39-626FBD2E74AC}"/>
            </a:ext>
          </a:extLst>
        </cdr:cNvPr>
        <cdr:cNvCxnSpPr/>
      </cdr:nvCxnSpPr>
      <cdr:spPr>
        <a:xfrm xmlns:a="http://schemas.openxmlformats.org/drawingml/2006/main">
          <a:off x="5051651" y="490228"/>
          <a:ext cx="0" cy="1395851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EFA3B-A2C3-4AAD-BCBD-55A02AD28D8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0524E-758C-436B-A66E-0C5C02ADD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 I’m Yasas Seneviratne, today I will be presenting our work </a:t>
            </a:r>
            <a:r>
              <a:rPr lang="en-US" sz="1200" b="0" i="0" err="1">
                <a:effectLst/>
                <a:latin typeface="Arial" panose="020B0604020202020204" pitchFamily="34" charset="0"/>
              </a:rPr>
              <a:t>NearPM</a:t>
            </a:r>
            <a:r>
              <a:rPr lang="en-US" sz="1200" b="0" i="0">
                <a:effectLst/>
                <a:latin typeface="Arial" panose="020B0604020202020204" pitchFamily="34" charset="0"/>
              </a:rPr>
              <a:t>: A Near-memory Processing System for Storage-class Applications  which I did with my collaborators at the University of Virginia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15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best performance from NDP we need to make sure CPU and execute in parallel</a:t>
            </a:r>
          </a:p>
          <a:p>
            <a:r>
              <a:rPr lang="en-US"/>
              <a:t>Naively executing them can result in ordering violations</a:t>
            </a:r>
          </a:p>
          <a:p>
            <a:r>
              <a:rPr lang="en-US"/>
              <a:t>Lets look at an example of </a:t>
            </a:r>
            <a:r>
              <a:rPr lang="en-US" err="1"/>
              <a:t>undolog</a:t>
            </a:r>
            <a:r>
              <a:rPr lang="en-US"/>
              <a:t> generation using near data processing</a:t>
            </a:r>
          </a:p>
          <a:p>
            <a:r>
              <a:rPr lang="en-US"/>
              <a:t>Go step by step in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best performance from NDP we need to make sure CPU and execute in parallel</a:t>
            </a:r>
          </a:p>
          <a:p>
            <a:r>
              <a:rPr lang="en-US"/>
              <a:t>Naively executing them can result in ordering violations</a:t>
            </a:r>
          </a:p>
          <a:p>
            <a:r>
              <a:rPr lang="en-US"/>
              <a:t>Lets look at an example of </a:t>
            </a:r>
            <a:r>
              <a:rPr lang="en-US" err="1"/>
              <a:t>undolog</a:t>
            </a:r>
            <a:r>
              <a:rPr lang="en-US"/>
              <a:t> generation using near data processing</a:t>
            </a:r>
          </a:p>
          <a:p>
            <a:r>
              <a:rPr lang="en-US"/>
              <a:t>Go step by step in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best performance from NDP we need to make sure CPU and execute in parallel</a:t>
            </a:r>
          </a:p>
          <a:p>
            <a:r>
              <a:rPr lang="en-US"/>
              <a:t>Naively executing them can result in ordering violations</a:t>
            </a:r>
          </a:p>
          <a:p>
            <a:r>
              <a:rPr lang="en-US"/>
              <a:t>Lets look at an example of </a:t>
            </a:r>
            <a:r>
              <a:rPr lang="en-US" err="1"/>
              <a:t>undolog</a:t>
            </a:r>
            <a:r>
              <a:rPr lang="en-US"/>
              <a:t> generation using near data processing</a:t>
            </a:r>
          </a:p>
          <a:p>
            <a:r>
              <a:rPr lang="en-US"/>
              <a:t>Go step by step in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0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best performance from NDP we need to make sure CPU and execute in parallel</a:t>
            </a:r>
          </a:p>
          <a:p>
            <a:r>
              <a:rPr lang="en-US"/>
              <a:t>Naively executing them can result in ordering violations</a:t>
            </a:r>
          </a:p>
          <a:p>
            <a:r>
              <a:rPr lang="en-US"/>
              <a:t>Lets look at an example of </a:t>
            </a:r>
            <a:r>
              <a:rPr lang="en-US" err="1"/>
              <a:t>undolog</a:t>
            </a:r>
            <a:r>
              <a:rPr lang="en-US"/>
              <a:t> generation using near data processing</a:t>
            </a:r>
          </a:p>
          <a:p>
            <a:r>
              <a:rPr lang="en-US"/>
              <a:t>Go step by step in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48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best performance from NDP we need to make sure CPU and execute in parallel</a:t>
            </a:r>
          </a:p>
          <a:p>
            <a:r>
              <a:rPr lang="en-US"/>
              <a:t>Naively executing them can result in ordering violations</a:t>
            </a:r>
          </a:p>
          <a:p>
            <a:r>
              <a:rPr lang="en-US"/>
              <a:t>Lets look at an example of </a:t>
            </a:r>
            <a:r>
              <a:rPr lang="en-US" err="1"/>
              <a:t>undolog</a:t>
            </a:r>
            <a:r>
              <a:rPr lang="en-US"/>
              <a:t> generation using near data processing</a:t>
            </a:r>
          </a:p>
          <a:p>
            <a:r>
              <a:rPr lang="en-US"/>
              <a:t>Go step by step in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76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best performance from NDP we need to make sure CPU and execute in parallel</a:t>
            </a:r>
          </a:p>
          <a:p>
            <a:r>
              <a:rPr lang="en-US"/>
              <a:t>Naively executing them can result in ordering violations</a:t>
            </a:r>
          </a:p>
          <a:p>
            <a:r>
              <a:rPr lang="en-US"/>
              <a:t>Lets look at an example of </a:t>
            </a:r>
            <a:r>
              <a:rPr lang="en-US" err="1"/>
              <a:t>undolog</a:t>
            </a:r>
            <a:r>
              <a:rPr lang="en-US"/>
              <a:t> generation using near data processing</a:t>
            </a:r>
          </a:p>
          <a:p>
            <a:r>
              <a:rPr lang="en-US"/>
              <a:t>Go step by step in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32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3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best performance from NDP we need to make sure CPU and execute in parallel</a:t>
            </a:r>
          </a:p>
          <a:p>
            <a:r>
              <a:rPr lang="en-US"/>
              <a:t>Naively executing them can result in ordering violations</a:t>
            </a:r>
          </a:p>
          <a:p>
            <a:r>
              <a:rPr lang="en-US"/>
              <a:t>Lets look at an example of </a:t>
            </a:r>
            <a:r>
              <a:rPr lang="en-US" err="1"/>
              <a:t>undolog</a:t>
            </a:r>
            <a:r>
              <a:rPr lang="en-US"/>
              <a:t> generation using near data processing</a:t>
            </a:r>
          </a:p>
          <a:p>
            <a:r>
              <a:rPr lang="en-US"/>
              <a:t>Go step by step in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35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 err="1"/>
              <a:t>NEarPM</a:t>
            </a:r>
            <a:r>
              <a:rPr lang="en-US"/>
              <a:t> is a </a:t>
            </a:r>
            <a:r>
              <a:rPr lang="en-US" err="1"/>
              <a:t>implemetatoin</a:t>
            </a:r>
            <a:r>
              <a:rPr lang="en-US"/>
              <a:t> of PPO</a:t>
            </a:r>
          </a:p>
          <a:p>
            <a:r>
              <a:rPr lang="en-US"/>
              <a:t>Draw a box around NEARPM </a:t>
            </a:r>
          </a:p>
          <a:p>
            <a:r>
              <a:rPr lang="en-US"/>
              <a:t>Supports several crash consistency mechanisms</a:t>
            </a:r>
          </a:p>
          <a:p>
            <a:r>
              <a:rPr lang="en-US" err="1"/>
              <a:t>Summerize</a:t>
            </a:r>
            <a:r>
              <a:rPr lang="en-US"/>
              <a:t> last two bullet </a:t>
            </a:r>
            <a:r>
              <a:rPr lang="en-US" err="1"/>
              <a:t>poits</a:t>
            </a:r>
            <a:endParaRPr lang="en-US"/>
          </a:p>
          <a:p>
            <a:r>
              <a:rPr lang="en-US"/>
              <a:t>Check paper </a:t>
            </a:r>
            <a:r>
              <a:rPr lang="en-US" err="1"/>
              <a:t>abt</a:t>
            </a:r>
            <a:r>
              <a:rPr lang="en-US"/>
              <a:t> </a:t>
            </a:r>
            <a:r>
              <a:rPr lang="en-US" err="1"/>
              <a:t>implemetation</a:t>
            </a:r>
            <a:r>
              <a:rPr lang="en-US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58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we look at the </a:t>
            </a:r>
            <a:r>
              <a:rPr lang="en-US" err="1"/>
              <a:t>NearPM</a:t>
            </a:r>
            <a:r>
              <a:rPr lang="en-US"/>
              <a:t> architecture</a:t>
            </a:r>
          </a:p>
          <a:p>
            <a:r>
              <a:rPr lang="en-US"/>
              <a:t>The </a:t>
            </a:r>
            <a:r>
              <a:rPr lang="en-US" err="1"/>
              <a:t>cpu</a:t>
            </a:r>
            <a:r>
              <a:rPr lang="en-US"/>
              <a:t> communicates with the </a:t>
            </a:r>
            <a:r>
              <a:rPr lang="en-US" err="1"/>
              <a:t>NearPM</a:t>
            </a:r>
            <a:r>
              <a:rPr lang="en-US"/>
              <a:t> device through a shared memory interface for data and commands</a:t>
            </a:r>
          </a:p>
          <a:p>
            <a:r>
              <a:rPr lang="en-US"/>
              <a:t>The commands are fed to a command queue and are then dispatched for execution in </a:t>
            </a:r>
            <a:r>
              <a:rPr lang="en-US" err="1"/>
              <a:t>nearpm</a:t>
            </a:r>
            <a:r>
              <a:rPr lang="en-US"/>
              <a:t> devices by a dispatcher.</a:t>
            </a:r>
          </a:p>
          <a:p>
            <a:r>
              <a:rPr lang="en-US"/>
              <a:t>To handle ordering the </a:t>
            </a:r>
            <a:r>
              <a:rPr lang="en-US" err="1"/>
              <a:t>NearPM</a:t>
            </a:r>
            <a:r>
              <a:rPr lang="en-US"/>
              <a:t> monitors the read write queue and makes sure that there are no ordering </a:t>
            </a:r>
            <a:r>
              <a:rPr lang="en-US" err="1"/>
              <a:t>vioations</a:t>
            </a:r>
            <a:endParaRPr lang="en-US"/>
          </a:p>
          <a:p>
            <a:r>
              <a:rPr lang="en-US"/>
              <a:t>When executing partitioned commands the synchronization logic makes sure that the command is not retired until fellow devices complete synchronization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0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I will talk about the motivation of 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74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Keep same layout similar to earlier figure</a:t>
            </a:r>
          </a:p>
          <a:p>
            <a:r>
              <a:rPr lang="en-US"/>
              <a:t>The </a:t>
            </a:r>
            <a:r>
              <a:rPr lang="en-US" err="1"/>
              <a:t>synthesissed</a:t>
            </a:r>
            <a:r>
              <a:rPr lang="en-US"/>
              <a:t> schematic</a:t>
            </a:r>
          </a:p>
          <a:p>
            <a:r>
              <a:rPr lang="en-US"/>
              <a:t>Change </a:t>
            </a:r>
            <a:r>
              <a:rPr lang="en-US" err="1"/>
              <a:t>aBCD</a:t>
            </a:r>
            <a:r>
              <a:rPr lang="en-US"/>
              <a:t> to hex numbers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61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Keep same layout similar to earlier figure</a:t>
            </a:r>
          </a:p>
          <a:p>
            <a:r>
              <a:rPr lang="en-US"/>
              <a:t>The </a:t>
            </a:r>
            <a:r>
              <a:rPr lang="en-US" err="1"/>
              <a:t>synthesissed</a:t>
            </a:r>
            <a:r>
              <a:rPr lang="en-US"/>
              <a:t> schematic</a:t>
            </a:r>
          </a:p>
          <a:p>
            <a:r>
              <a:rPr lang="en-US"/>
              <a:t>Change </a:t>
            </a:r>
            <a:r>
              <a:rPr lang="en-US" err="1"/>
              <a:t>aBCD</a:t>
            </a:r>
            <a:r>
              <a:rPr lang="en-US"/>
              <a:t> to hex numbers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summery overview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74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 lighter and front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4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CPU uses a software interface to send commands to the </a:t>
            </a:r>
            <a:r>
              <a:rPr lang="en-US" err="1"/>
              <a:t>NearPM</a:t>
            </a:r>
            <a:r>
              <a:rPr lang="en-US"/>
              <a:t> device</a:t>
            </a:r>
          </a:p>
          <a:p>
            <a:r>
              <a:rPr lang="en-US"/>
              <a:t>The command interface is memory mapped to the program. The program can then use software APIs to send commands to the </a:t>
            </a:r>
            <a:r>
              <a:rPr lang="en-US" err="1"/>
              <a:t>NearPM</a:t>
            </a:r>
            <a:r>
              <a:rPr lang="en-US"/>
              <a:t> device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42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 we talk about the methodology of 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31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use a set of workloads that is widely used for PM work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11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2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err="1"/>
              <a:t>sythesiszed</a:t>
            </a:r>
            <a:r>
              <a:rPr lang="en-US"/>
              <a:t> figure here</a:t>
            </a:r>
          </a:p>
          <a:p>
            <a:r>
              <a:rPr lang="en-US"/>
              <a:t>Fist has schematic, second has implementation and reals stuff</a:t>
            </a:r>
            <a:endParaRPr lang="en-US" sz="2800" kern="1200">
              <a:solidFill>
                <a:schemeClr val="tx1"/>
              </a:solidFill>
              <a:latin typeface="Franklin Gothic Medium" panose="020B0603020102020204" pitchFamily="34" charset="0"/>
              <a:ea typeface="+mn-ea"/>
              <a:cs typeface="+mn-cs"/>
            </a:endParaRPr>
          </a:p>
          <a:p>
            <a:r>
              <a:rPr lang="en-US" sz="2800" kern="1200">
                <a:solidFill>
                  <a:schemeClr val="tx1"/>
                </a:solidFill>
                <a:latin typeface="Franklin Gothic Medium" panose="020B0603020102020204" pitchFamily="34" charset="0"/>
                <a:ea typeface="+mn-ea"/>
                <a:cs typeface="+mn-cs"/>
              </a:rPr>
              <a:t>Mention MMIO again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2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speedup numbers if time remain multithreading number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4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storing program state in persistent memory programs can recover to a consistent state after a failure</a:t>
            </a:r>
          </a:p>
          <a:p>
            <a:r>
              <a:rPr lang="en-US"/>
              <a:t>Talk </a:t>
            </a:r>
            <a:r>
              <a:rPr lang="en-US" err="1"/>
              <a:t>abt</a:t>
            </a:r>
            <a:r>
              <a:rPr lang="en-US"/>
              <a:t> cxl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D345D-EF55-43E9-8A69-AB02062348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66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 I’m Yasas Seneviratne, today I will be presenting our work </a:t>
            </a:r>
            <a:r>
              <a:rPr lang="en-US" sz="1200" b="0" i="0" err="1">
                <a:effectLst/>
                <a:latin typeface="Arial" panose="020B0604020202020204" pitchFamily="34" charset="0"/>
              </a:rPr>
              <a:t>NearPM</a:t>
            </a:r>
            <a:r>
              <a:rPr lang="en-US" sz="1200" b="0" i="0">
                <a:effectLst/>
                <a:latin typeface="Arial" panose="020B0604020202020204" pitchFamily="34" charset="0"/>
              </a:rPr>
              <a:t>: A Near-memory Processing System for Storage-class Applications  which I did with my collaborators at the University of Virginia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2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code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5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redraw graph </a:t>
            </a:r>
          </a:p>
          <a:p>
            <a:r>
              <a:rPr lang="en-US"/>
              <a:t>font</a:t>
            </a:r>
          </a:p>
          <a:p>
            <a:r>
              <a:rPr lang="en-US"/>
              <a:t>1 slide : all workloads (revert the order)</a:t>
            </a:r>
          </a:p>
          <a:p>
            <a:r>
              <a:rPr lang="en-US"/>
              <a:t>2. slide: summery with better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1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operations are data intensive and NDP can be a good solution</a:t>
            </a:r>
          </a:p>
          <a:p>
            <a:r>
              <a:rPr lang="en-US"/>
              <a:t>Use fig 3 from paper</a:t>
            </a:r>
          </a:p>
          <a:p>
            <a:r>
              <a:rPr lang="en-US"/>
              <a:t>NDP use simple processing near memory to do data intensive ops</a:t>
            </a:r>
          </a:p>
          <a:p>
            <a:r>
              <a:rPr lang="en-US"/>
              <a:t>“How can different crash consistency be supported”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81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analyzed the workloads and realized that common operations can be extracted from different crash consistency mechanisms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Crash consistency mechanisms can be divided into common sub operations,</a:t>
            </a:r>
          </a:p>
          <a:p>
            <a:r>
              <a:rPr lang="en-US"/>
              <a:t>Several of these operation are very well suited for near data processing.”</a:t>
            </a:r>
          </a:p>
          <a:p>
            <a:r>
              <a:rPr lang="en-US"/>
              <a:t>“Different operations in different colors”</a:t>
            </a:r>
          </a:p>
          <a:p>
            <a:r>
              <a:rPr lang="en-US"/>
              <a:t>remove start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best performance from NDP we need to make sure CPU and execute in parallel</a:t>
            </a:r>
          </a:p>
          <a:p>
            <a:r>
              <a:rPr lang="en-US"/>
              <a:t>Naively executing them can result in ordering violations</a:t>
            </a:r>
          </a:p>
          <a:p>
            <a:r>
              <a:rPr lang="en-US"/>
              <a:t>Lets look at an example of </a:t>
            </a:r>
            <a:r>
              <a:rPr lang="en-US" err="1"/>
              <a:t>undolog</a:t>
            </a:r>
            <a:r>
              <a:rPr lang="en-US"/>
              <a:t> generation using near data processing</a:t>
            </a:r>
          </a:p>
          <a:p>
            <a:r>
              <a:rPr lang="en-US"/>
              <a:t>Go step by step in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0524E-758C-436B-A66E-0C5C02ADD2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9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EFDD-9ED6-C95F-7BCD-7A1F7FBEF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6A90B-DCE4-C9D1-5A5C-1B07B9E09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F4F7-69CD-3537-D9E8-72B24514C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AC70-8B7C-4D11-99C1-12B2F89F7D3D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1C3BA-170A-7AB9-7A50-4063601E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D0C5-D0EB-1F9C-483E-A20B71E8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5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AF78-E39A-1A7E-A2BE-D46EFB6D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ABCB-D821-3B17-E514-0FE1D0799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BF12C-B7EA-33D6-D35E-3DC6C3B6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D36EC-4B75-4551-9AB1-7A62A0D0DC2B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90940-11BF-0331-E5F0-215AE142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4F78E-6369-3433-B58E-5C79A0DC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2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FDBE9-B947-F77A-E256-3FC91041B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EE3A0-3C5E-3D25-269F-A3FF5D9F4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25FA4-A908-2F2D-059B-4F6CE439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E2A3-5A05-4F50-859E-FD4DF3D20B9D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E4C6F-FC27-9F7D-B3BA-30C731D7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3D35-48B9-A23E-77CD-85B1057E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0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AFC2-54BA-1F42-924D-302E1A83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24E2F-3F04-5E37-5DE9-A0258A386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02429-78E0-8127-C9DD-B3DAA9F3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EBAED-806D-48EA-8CF0-005AC0237F93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ED16-D887-DF92-BC36-DC9FC9C1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3E29-7D87-FE1B-F73E-9407E356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9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8C58-806E-F040-247A-4162BE64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5BA7D-5309-2271-3E32-C1B1CDD64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CFBDC-F961-E34C-96DC-758D93F0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4A8-274E-4ACE-BB30-B33C26992008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66552-9C2F-20B3-6683-990FD5C2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6D34D-8969-5ECC-3D66-F5CA2BB0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CCD9-FC45-22AB-348E-4A316FE0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2E93-A0EC-A7DE-DB82-824D8C0E1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72AED-55A2-09DA-26AF-1F97A6047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5552D-162F-C319-074B-1099FB11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290B-654F-4FB5-922E-B04054061879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63DFE-7481-B466-9FA2-F8D31B05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3F03F-DD8F-E387-414F-97B51559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6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F39E-28D6-F236-996B-6E2DF5A98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F6C5B-56DF-4644-92FA-0D34B8201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FCC96-3824-7A4B-29D3-1BE1C7F7F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F75E2-6F65-B6C9-741D-B66D2026C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E05C0-7EE4-1F8E-0DB4-08BE761F9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5BF86-0DC0-B9C7-CAD5-B96B4E15C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80DA-7CA4-4F05-8DCE-758341BB6C16}" type="datetime1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E00CF-395F-5A00-D4D6-0354131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F3233-06AD-7A03-7F04-CB7453C8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4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E3B1-73FE-94AA-F753-E183EC5B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E30ED-0DB0-BEDD-7537-43183C8B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B2FA3-278E-4267-9364-648CEF66A386}" type="datetime1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195BE-E4C1-A74B-1DFA-EB4F357A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98F78-2CDE-5296-C6C3-5EA5F152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0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C681AE-852E-788A-DDB4-BFF2C711D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4D760-C1D0-4F33-B257-F55368963086}" type="datetime1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33390-0545-D95C-4D41-4EBF8764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EDEB5-BEA6-E9F7-398E-13491A22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5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D372-08BC-3425-415E-2C41BDF3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EC73-85C9-E966-7031-9BE14733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DF239-CE74-1B19-A293-566BDF458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73B15-C6DA-4FAA-E228-9EF88A55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60D3-CB80-4A12-BCA7-A9A63B67C799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2FB2B-EA17-1135-86C0-3E954AC4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3F774-FED1-F894-B5EE-B5BE06BA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8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5578-FEA9-5BF9-B198-62026DAA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A07F0-C122-E3D6-5D99-8E9ECA3FC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DA9C9-D99B-BB1B-BD6D-594663615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102C1-F911-C053-CF1E-02ABD20B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89D48-D193-48C7-9683-55A8618E7FD1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2C1A1-ECF5-333A-4E44-45869FA5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EDC97-9561-BF25-D61D-220288DC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6BAA0B-CA7C-EB4F-0E70-73D99F24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838D6-D70D-5572-CAA7-F2C7EF818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0D03F-A0F8-B598-2DFC-3023AECA8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437CE-607D-4E2D-9A8C-06857B8A11D4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98BAE-4914-B0D4-DADC-44D340D98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34E7C-B474-E270-3171-1AD3C4358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CF75C-9BA1-4B7B-81AF-CA683AFF0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9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ystems-ShiftLab/NearPMSW" TargetMode="External"/><Relationship Id="rId5" Type="http://schemas.openxmlformats.org/officeDocument/2006/relationships/hyperlink" Target="https://github.com/Systems-ShiftLab/NearPMHW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tems-ShiftLab/NearPMSW" TargetMode="External"/><Relationship Id="rId2" Type="http://schemas.openxmlformats.org/officeDocument/2006/relationships/hyperlink" Target="https://github.com/Systems-ShiftLab/NearPMH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ystems-ShiftLab/NearPMSW" TargetMode="External"/><Relationship Id="rId5" Type="http://schemas.openxmlformats.org/officeDocument/2006/relationships/hyperlink" Target="https://github.com/Systems-ShiftLab/NearPMHW" TargetMode="Externa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A2C6-7F32-174C-928D-B4CF28915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639199"/>
            <a:ext cx="11251096" cy="2387600"/>
          </a:xfrm>
        </p:spPr>
        <p:txBody>
          <a:bodyPr>
            <a:normAutofit/>
          </a:bodyPr>
          <a:lstStyle/>
          <a:p>
            <a:r>
              <a:rPr lang="en-US" sz="4000" i="0" dirty="0" err="1">
                <a:effectLst/>
                <a:latin typeface="Franklin Gothic Medium" panose="020B0603020102020204" pitchFamily="34" charset="0"/>
              </a:rPr>
              <a:t>NearPM</a:t>
            </a:r>
            <a:r>
              <a:rPr lang="en-US" sz="4000" i="0" dirty="0">
                <a:effectLst/>
                <a:latin typeface="Franklin Gothic Medium" panose="020B0603020102020204" pitchFamily="34" charset="0"/>
              </a:rPr>
              <a:t>: A Near-memory Processing System for Storage-class Applications </a:t>
            </a:r>
            <a:br>
              <a:rPr lang="en-US" sz="4000" i="0" dirty="0">
                <a:effectLst/>
                <a:latin typeface="Franklin Gothic Medium" panose="020B0603020102020204" pitchFamily="34" charset="0"/>
              </a:rPr>
            </a:br>
            <a:endParaRPr lang="en-US" sz="4000" dirty="0">
              <a:latin typeface="Franklin Gothic Medium" panose="020B0603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3DD17-DA6D-024B-9B3B-230BCFD86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646" y="4271346"/>
            <a:ext cx="11035004" cy="1655762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Yasas Seneviratne</a:t>
            </a:r>
            <a:r>
              <a:rPr lang="en-US">
                <a:latin typeface="Franklin Gothic Medium" panose="020B0603020102020204" pitchFamily="34" charset="0"/>
              </a:rPr>
              <a:t>, </a:t>
            </a:r>
            <a:r>
              <a:rPr lang="en-US" err="1">
                <a:latin typeface="Franklin Gothic Medium" panose="020B0603020102020204" pitchFamily="34" charset="0"/>
              </a:rPr>
              <a:t>Korakit</a:t>
            </a:r>
            <a:r>
              <a:rPr lang="en-US">
                <a:latin typeface="Franklin Gothic Medium" panose="020B0603020102020204" pitchFamily="34" charset="0"/>
              </a:rPr>
              <a:t> </a:t>
            </a:r>
            <a:r>
              <a:rPr lang="en-US" err="1">
                <a:latin typeface="Franklin Gothic Medium" panose="020B0603020102020204" pitchFamily="34" charset="0"/>
              </a:rPr>
              <a:t>Seemakhupt</a:t>
            </a:r>
            <a:r>
              <a:rPr lang="en-US">
                <a:latin typeface="Franklin Gothic Medium" panose="020B0603020102020204" pitchFamily="34" charset="0"/>
              </a:rPr>
              <a:t>, </a:t>
            </a:r>
            <a:r>
              <a:rPr lang="en-US" err="1">
                <a:latin typeface="Franklin Gothic Medium" panose="020B0603020102020204" pitchFamily="34" charset="0"/>
              </a:rPr>
              <a:t>Sihang</a:t>
            </a:r>
            <a:r>
              <a:rPr lang="en-US">
                <a:latin typeface="Franklin Gothic Medium" panose="020B0603020102020204" pitchFamily="34" charset="0"/>
              </a:rPr>
              <a:t> Liu, and Samira Khan</a:t>
            </a:r>
          </a:p>
          <a:p>
            <a:endParaRPr lang="en-US" b="1">
              <a:latin typeface="Franklin Gothic Medium" panose="020B0603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52171-FE18-DCB9-5F68-35CD4890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8" y="270042"/>
            <a:ext cx="1249068" cy="124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F42310-3ECB-4891-2037-A4851D07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608" y="270042"/>
            <a:ext cx="1249068" cy="124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BDDD2-B9E2-13D8-D1EC-9FEF003E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>
                <a:latin typeface="Franklin Gothic Book" panose="020B0503020102020204" pitchFamily="34" charset="0"/>
              </a:rPr>
              <a:t>1</a:t>
            </a:fld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E7FEC-DC12-8056-26D7-02317CC01E14}"/>
              </a:ext>
            </a:extLst>
          </p:cNvPr>
          <p:cNvSpPr txBox="1"/>
          <p:nvPr/>
        </p:nvSpPr>
        <p:spPr>
          <a:xfrm>
            <a:off x="133663" y="6033184"/>
            <a:ext cx="815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Medium" panose="020B0603020102020204" pitchFamily="34" charset="0"/>
                <a:hlinkClick r:id="rId5"/>
              </a:rPr>
              <a:t>https://github.com/Systems-ShiftLab/NearPMHW</a:t>
            </a:r>
            <a:r>
              <a:rPr lang="en-US" dirty="0">
                <a:latin typeface="Franklin Gothic Medium" panose="020B0603020102020204" pitchFamily="34" charset="0"/>
              </a:rPr>
              <a:t>		 	   </a:t>
            </a:r>
            <a:r>
              <a:rPr lang="en-US" dirty="0">
                <a:latin typeface="Franklin Gothic Medium" panose="020B0603020102020204" pitchFamily="34" charset="0"/>
                <a:hlinkClick r:id="rId6"/>
              </a:rPr>
              <a:t>https://github.com/Systems-ShiftLab/NearPMSW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4617F78-D5D3-AB9C-294F-12A5AFF8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45" y="4863972"/>
            <a:ext cx="1984310" cy="11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38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B9A3CB27-B7CD-3CE9-237C-443F9CD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9404" cy="4351338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Crash consistent programs recover program state even after failure</a:t>
            </a:r>
          </a:p>
          <a:p>
            <a:r>
              <a:rPr lang="en-US">
                <a:latin typeface="Franklin Gothic Medium" panose="020B0603020102020204" pitchFamily="34" charset="0"/>
              </a:rPr>
              <a:t> This requires additional tracking of data and added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64F9B-AB50-0F4E-940D-C448BB6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Background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B397AE-E592-4AE5-8BEC-E56D86FC9962}"/>
              </a:ext>
            </a:extLst>
          </p:cNvPr>
          <p:cNvSpPr/>
          <p:nvPr/>
        </p:nvSpPr>
        <p:spPr>
          <a:xfrm>
            <a:off x="8989731" y="4990077"/>
            <a:ext cx="2310063" cy="4812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Old value copy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FF1-487B-489D-AD40-52E646B6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8447-1594-F147-88A6-2D9B928A4F79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B61E3C-6350-01E3-CF2E-44B851E21820}"/>
              </a:ext>
            </a:extLst>
          </p:cNvPr>
          <p:cNvSpPr/>
          <p:nvPr/>
        </p:nvSpPr>
        <p:spPr>
          <a:xfrm>
            <a:off x="8995686" y="4444855"/>
            <a:ext cx="2310063" cy="4812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Metadata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1AB021-2BA4-F15D-677D-D4D8A4338DCE}"/>
              </a:ext>
            </a:extLst>
          </p:cNvPr>
          <p:cNvSpPr/>
          <p:nvPr/>
        </p:nvSpPr>
        <p:spPr>
          <a:xfrm>
            <a:off x="8919487" y="3838811"/>
            <a:ext cx="2462463" cy="1728970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43EEB9-C7F5-8FC4-0EF0-E06535B11C5A}"/>
              </a:ext>
            </a:extLst>
          </p:cNvPr>
          <p:cNvSpPr/>
          <p:nvPr/>
        </p:nvSpPr>
        <p:spPr>
          <a:xfrm>
            <a:off x="5871815" y="4990076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New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DC3C-3131-2C89-9D8E-F5D300449D9F}"/>
              </a:ext>
            </a:extLst>
          </p:cNvPr>
          <p:cNvSpPr txBox="1"/>
          <p:nvPr/>
        </p:nvSpPr>
        <p:spPr>
          <a:xfrm>
            <a:off x="9380697" y="3983190"/>
            <a:ext cx="154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panose="020B0603020102020204" pitchFamily="34" charset="0"/>
              </a:rPr>
              <a:t>Undo log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EE5B94-3C31-FEF4-D19F-0DEDA3FCF2F3}"/>
              </a:ext>
            </a:extLst>
          </p:cNvPr>
          <p:cNvSpPr/>
          <p:nvPr/>
        </p:nvSpPr>
        <p:spPr>
          <a:xfrm>
            <a:off x="1152555" y="3838811"/>
            <a:ext cx="4239918" cy="1569660"/>
          </a:xfrm>
          <a:prstGeom prst="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generate_metadata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copy_origin_to_ulog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delete_log</a:t>
            </a:r>
            <a:r>
              <a:rPr lang="en-US" sz="2400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33B8E0-7EF4-AAB6-55B8-B8CF1C256D58}"/>
              </a:ext>
            </a:extLst>
          </p:cNvPr>
          <p:cNvSpPr/>
          <p:nvPr/>
        </p:nvSpPr>
        <p:spPr>
          <a:xfrm>
            <a:off x="1684038" y="5495289"/>
            <a:ext cx="8823924" cy="6870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Franklin Gothic Medium" panose="020B0603020102020204" pitchFamily="34" charset="0"/>
              </a:rPr>
              <a:t>How critical is this added overhead?</a:t>
            </a:r>
          </a:p>
        </p:txBody>
      </p:sp>
    </p:spTree>
    <p:extLst>
      <p:ext uri="{BB962C8B-B14F-4D97-AF65-F5344CB8AC3E}">
        <p14:creationId xmlns:p14="http://schemas.microsoft.com/office/powerpoint/2010/main" val="26702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378071-0926-47CA-99C4-DD7D2D1FC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02" y="1341120"/>
            <a:ext cx="10515600" cy="4924425"/>
          </a:xfrm>
        </p:spPr>
        <p:txBody>
          <a:bodyPr>
            <a:normAutofit/>
          </a:bodyPr>
          <a:lstStyle/>
          <a:p>
            <a:r>
              <a:rPr lang="en-US" sz="2600">
                <a:latin typeface="Franklin Gothic Medium" panose="020B0603020102020204" pitchFamily="34" charset="0"/>
              </a:rPr>
              <a:t>Crash consistency overhead can take around 48% of the execution time</a:t>
            </a:r>
          </a:p>
          <a:p>
            <a:r>
              <a:rPr lang="en-US" sz="2600">
                <a:latin typeface="Franklin Gothic Medium" panose="020B0603020102020204" pitchFamily="34" charset="0"/>
              </a:rPr>
              <a:t>33% of the execution time is data movement within persistent memory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8304AF-3EE9-4538-BEE6-BE910BA7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2237B-285F-4206-BBE8-81B7C3C4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293" y="6265545"/>
            <a:ext cx="377916" cy="365125"/>
          </a:xfrm>
        </p:spPr>
        <p:txBody>
          <a:bodyPr/>
          <a:lstStyle/>
          <a:p>
            <a:fld id="{D00B8447-1594-F147-88A6-2D9B928A4F79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3A6C45-D649-EB2B-D7AD-9EC97A93CB73}"/>
              </a:ext>
            </a:extLst>
          </p:cNvPr>
          <p:cNvSpPr/>
          <p:nvPr/>
        </p:nvSpPr>
        <p:spPr>
          <a:xfrm>
            <a:off x="472717" y="5864550"/>
            <a:ext cx="11036969" cy="6870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100" b="1" dirty="0">
                <a:latin typeface="Franklin Gothic Medium" panose="020B0603020102020204" pitchFamily="34" charset="0"/>
              </a:rPr>
              <a:t>How can we mitigate these memory-intensive operations?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561E7BC-6E82-4FD1-B4D4-1A176C3F24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235108"/>
              </p:ext>
            </p:extLst>
          </p:nvPr>
        </p:nvGraphicFramePr>
        <p:xfrm>
          <a:off x="6960018" y="2210337"/>
          <a:ext cx="4118590" cy="3082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AEFE8B3-3E43-40EB-BF4B-6F373FBBE8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530328"/>
              </p:ext>
            </p:extLst>
          </p:nvPr>
        </p:nvGraphicFramePr>
        <p:xfrm>
          <a:off x="1217008" y="2348495"/>
          <a:ext cx="5714504" cy="3082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B718391-D22D-7DB4-5420-27D934751FEC}"/>
              </a:ext>
            </a:extLst>
          </p:cNvPr>
          <p:cNvSpPr txBox="1"/>
          <p:nvPr/>
        </p:nvSpPr>
        <p:spPr>
          <a:xfrm>
            <a:off x="2341916" y="5324119"/>
            <a:ext cx="386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Logging crash consistency overhead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2A790-EBB9-CE9A-A67F-3130F4BB8EEE}"/>
              </a:ext>
            </a:extLst>
          </p:cNvPr>
          <p:cNvSpPr txBox="1"/>
          <p:nvPr/>
        </p:nvSpPr>
        <p:spPr>
          <a:xfrm>
            <a:off x="7085258" y="5324119"/>
            <a:ext cx="386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Average crash consistency overhead</a:t>
            </a:r>
          </a:p>
        </p:txBody>
      </p:sp>
    </p:spTree>
    <p:extLst>
      <p:ext uri="{BB962C8B-B14F-4D97-AF65-F5344CB8AC3E}">
        <p14:creationId xmlns:p14="http://schemas.microsoft.com/office/powerpoint/2010/main" val="89207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A2DD-D634-BAC9-F380-6036FFD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Motivation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1E3F9-CD74-F3BF-FC60-7D1A0B29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368C97-D11F-BCDC-3B01-1AE3EF3059DC}"/>
              </a:ext>
            </a:extLst>
          </p:cNvPr>
          <p:cNvSpPr/>
          <p:nvPr/>
        </p:nvSpPr>
        <p:spPr>
          <a:xfrm>
            <a:off x="3499724" y="3572127"/>
            <a:ext cx="2086648" cy="17379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BC1ABC-5389-174C-A7B8-10B6D21FBF45}"/>
              </a:ext>
            </a:extLst>
          </p:cNvPr>
          <p:cNvSpPr/>
          <p:nvPr/>
        </p:nvSpPr>
        <p:spPr>
          <a:xfrm>
            <a:off x="1302532" y="3804628"/>
            <a:ext cx="1568049" cy="127299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3677BF-D2A8-F9B3-7573-CD531664CF32}"/>
              </a:ext>
            </a:extLst>
          </p:cNvPr>
          <p:cNvSpPr/>
          <p:nvPr/>
        </p:nvSpPr>
        <p:spPr>
          <a:xfrm>
            <a:off x="3759023" y="3877458"/>
            <a:ext cx="1568049" cy="4096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Old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515376-2C20-1D5F-6F3C-FB8A7AA461F8}"/>
              </a:ext>
            </a:extLst>
          </p:cNvPr>
          <p:cNvSpPr/>
          <p:nvPr/>
        </p:nvSpPr>
        <p:spPr>
          <a:xfrm>
            <a:off x="3759022" y="4441124"/>
            <a:ext cx="1568049" cy="4096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Log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32CE89C-8FE8-051E-186C-4BD3F3846C9B}"/>
              </a:ext>
            </a:extLst>
          </p:cNvPr>
          <p:cNvSpPr txBox="1">
            <a:spLocks/>
          </p:cNvSpPr>
          <p:nvPr/>
        </p:nvSpPr>
        <p:spPr>
          <a:xfrm>
            <a:off x="733401" y="1687228"/>
            <a:ext cx="11073511" cy="4578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latin typeface="Franklin Gothic Medium" panose="020B0603020102020204" pitchFamily="34" charset="0"/>
              </a:rPr>
              <a:t>Crash consistency mechanisms need back-and-forth data movement between CPU and PM</a:t>
            </a:r>
          </a:p>
          <a:p>
            <a:r>
              <a:rPr lang="en-US" sz="2500" dirty="0">
                <a:latin typeface="Franklin Gothic Medium" panose="020B0603020102020204" pitchFamily="34" charset="0"/>
              </a:rPr>
              <a:t>Near data processing (NDP) reduces data movement</a:t>
            </a:r>
          </a:p>
          <a:p>
            <a:r>
              <a:rPr lang="en-US" sz="2500" dirty="0">
                <a:latin typeface="Franklin Gothic Medium" panose="020B0603020102020204" pitchFamily="34" charset="0"/>
              </a:rPr>
              <a:t>NDP accelerates memory-intensive operations with simple logic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5757B6-AD4B-3C95-7D44-42D46547BDE8}"/>
              </a:ext>
            </a:extLst>
          </p:cNvPr>
          <p:cNvSpPr/>
          <p:nvPr/>
        </p:nvSpPr>
        <p:spPr>
          <a:xfrm>
            <a:off x="8440110" y="3572127"/>
            <a:ext cx="3068190" cy="17379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B304D4-5DDE-C4C4-241D-F9CC4773AB99}"/>
              </a:ext>
            </a:extLst>
          </p:cNvPr>
          <p:cNvSpPr/>
          <p:nvPr/>
        </p:nvSpPr>
        <p:spPr>
          <a:xfrm>
            <a:off x="6423713" y="3804628"/>
            <a:ext cx="1568049" cy="127299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4C8BDDB-BD81-F3A6-9021-CB5205181BFF}"/>
              </a:ext>
            </a:extLst>
          </p:cNvPr>
          <p:cNvSpPr/>
          <p:nvPr/>
        </p:nvSpPr>
        <p:spPr>
          <a:xfrm>
            <a:off x="9856647" y="3879672"/>
            <a:ext cx="1568049" cy="4096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Old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FE7225-3F68-A785-F765-693E060DB3A1}"/>
              </a:ext>
            </a:extLst>
          </p:cNvPr>
          <p:cNvSpPr/>
          <p:nvPr/>
        </p:nvSpPr>
        <p:spPr>
          <a:xfrm>
            <a:off x="9856647" y="4441124"/>
            <a:ext cx="1568049" cy="4096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Log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8967F3-A4F7-76A5-FF5D-18F6AA3726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542076" y="4084476"/>
            <a:ext cx="3145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DA70654-95D5-DF34-1CB8-65ED269B2822}"/>
              </a:ext>
            </a:extLst>
          </p:cNvPr>
          <p:cNvSpPr/>
          <p:nvPr/>
        </p:nvSpPr>
        <p:spPr>
          <a:xfrm>
            <a:off x="8521622" y="3759782"/>
            <a:ext cx="1017247" cy="13626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NDP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3C1ABC-9C5C-E5E1-0EEA-B55145270332}"/>
              </a:ext>
            </a:extLst>
          </p:cNvPr>
          <p:cNvSpPr txBox="1"/>
          <p:nvPr/>
        </p:nvSpPr>
        <p:spPr>
          <a:xfrm>
            <a:off x="4201689" y="4853622"/>
            <a:ext cx="73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ranklin Gothic Medium" panose="020B0603020102020204" pitchFamily="34" charset="0"/>
              </a:rPr>
              <a:t>PM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B8EAB6-AA7C-7572-95AA-B0CCE1ED562F}"/>
              </a:ext>
            </a:extLst>
          </p:cNvPr>
          <p:cNvSpPr txBox="1"/>
          <p:nvPr/>
        </p:nvSpPr>
        <p:spPr>
          <a:xfrm>
            <a:off x="10290930" y="4866779"/>
            <a:ext cx="73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ranklin Gothic Medium" panose="020B0603020102020204" pitchFamily="34" charset="0"/>
              </a:rPr>
              <a:t>PM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E3BEEA-A84E-5755-E65A-9011DE3D0C95}"/>
              </a:ext>
            </a:extLst>
          </p:cNvPr>
          <p:cNvSpPr/>
          <p:nvPr/>
        </p:nvSpPr>
        <p:spPr>
          <a:xfrm>
            <a:off x="93306" y="5872092"/>
            <a:ext cx="12005387" cy="940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Franklin Gothic Medium" panose="020B0603020102020204" pitchFamily="34" charset="0"/>
              </a:rPr>
              <a:t>How can NDP accelerate different crash consistency mechanisms?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FD0A24-C39D-D22E-3EFA-EFF69692AAEE}"/>
              </a:ext>
            </a:extLst>
          </p:cNvPr>
          <p:cNvSpPr/>
          <p:nvPr/>
        </p:nvSpPr>
        <p:spPr>
          <a:xfrm>
            <a:off x="9558035" y="4480388"/>
            <a:ext cx="314571" cy="451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9EE796F-7276-C681-C183-8F9FB9E158EB}"/>
              </a:ext>
            </a:extLst>
          </p:cNvPr>
          <p:cNvSpPr/>
          <p:nvPr/>
        </p:nvSpPr>
        <p:spPr>
          <a:xfrm rot="10800000">
            <a:off x="2870581" y="3877458"/>
            <a:ext cx="869276" cy="4307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0C47D4-FF89-EE65-6DBC-31F90D3EF575}"/>
              </a:ext>
            </a:extLst>
          </p:cNvPr>
          <p:cNvCxnSpPr/>
          <p:nvPr/>
        </p:nvCxnSpPr>
        <p:spPr>
          <a:xfrm>
            <a:off x="7991762" y="4441123"/>
            <a:ext cx="52986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D1F44A3-28C0-7019-67D6-5C4A37212C9C}"/>
              </a:ext>
            </a:extLst>
          </p:cNvPr>
          <p:cNvSpPr/>
          <p:nvPr/>
        </p:nvSpPr>
        <p:spPr>
          <a:xfrm rot="10800000">
            <a:off x="9530681" y="3877458"/>
            <a:ext cx="314571" cy="451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680ADB8-6F44-BCD0-9CC8-6785089BA849}"/>
              </a:ext>
            </a:extLst>
          </p:cNvPr>
          <p:cNvSpPr/>
          <p:nvPr/>
        </p:nvSpPr>
        <p:spPr>
          <a:xfrm>
            <a:off x="2878610" y="4449076"/>
            <a:ext cx="869276" cy="4307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7E07B7-7781-C31E-6DE7-0AE8D3D0CF5D}"/>
              </a:ext>
            </a:extLst>
          </p:cNvPr>
          <p:cNvSpPr txBox="1"/>
          <p:nvPr/>
        </p:nvSpPr>
        <p:spPr>
          <a:xfrm>
            <a:off x="2086556" y="5207868"/>
            <a:ext cx="218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Costly data movement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49A1E8-4D72-B0B6-A9E6-9FE25DE2A263}"/>
              </a:ext>
            </a:extLst>
          </p:cNvPr>
          <p:cNvSpPr txBox="1"/>
          <p:nvPr/>
        </p:nvSpPr>
        <p:spPr>
          <a:xfrm>
            <a:off x="8549881" y="5246643"/>
            <a:ext cx="218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Franklin Gothic Medium" panose="020B0603020102020204" pitchFamily="34" charset="0"/>
              </a:rPr>
              <a:t>Cheap data movement</a:t>
            </a:r>
          </a:p>
        </p:txBody>
      </p:sp>
    </p:spTree>
    <p:extLst>
      <p:ext uri="{BB962C8B-B14F-4D97-AF65-F5344CB8AC3E}">
        <p14:creationId xmlns:p14="http://schemas.microsoft.com/office/powerpoint/2010/main" val="34345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9C54B4-E168-4121-AA5B-E1FB805DD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79" y="1536192"/>
            <a:ext cx="11613576" cy="4924425"/>
          </a:xfrm>
        </p:spPr>
        <p:txBody>
          <a:bodyPr>
            <a:normAutofit/>
          </a:bodyPr>
          <a:lstStyle/>
          <a:p>
            <a:r>
              <a:rPr lang="en-US">
                <a:latin typeface="Franklin Gothic Medium" panose="020B0603020102020204" pitchFamily="34" charset="0"/>
              </a:rPr>
              <a:t>Crash consistency operations can be divided into common sub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8BB68-CE63-4802-B94A-E70329DC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Observation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4B858A-A31B-4476-B3C0-87293F0FBCCA}"/>
              </a:ext>
            </a:extLst>
          </p:cNvPr>
          <p:cNvSpPr/>
          <p:nvPr/>
        </p:nvSpPr>
        <p:spPr>
          <a:xfrm>
            <a:off x="3952775" y="2605423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DB6E93-CE4E-4252-96DA-351D05888110}"/>
              </a:ext>
            </a:extLst>
          </p:cNvPr>
          <p:cNvSpPr/>
          <p:nvPr/>
        </p:nvSpPr>
        <p:spPr>
          <a:xfrm>
            <a:off x="3943151" y="3383476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EFB40B-3574-46F2-83DA-E0523987C9D7}"/>
              </a:ext>
            </a:extLst>
          </p:cNvPr>
          <p:cNvSpPr/>
          <p:nvPr/>
        </p:nvSpPr>
        <p:spPr>
          <a:xfrm>
            <a:off x="5408598" y="2608905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</a:t>
            </a:r>
            <a:r>
              <a:rPr lang="en-US" err="1">
                <a:latin typeface="Franklin Gothic Medium" panose="020B0603020102020204" pitchFamily="34" charset="0"/>
              </a:rPr>
              <a:t>undolog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F42022-3901-4A45-8592-B0B13554ADD3}"/>
              </a:ext>
            </a:extLst>
          </p:cNvPr>
          <p:cNvSpPr/>
          <p:nvPr/>
        </p:nvSpPr>
        <p:spPr>
          <a:xfrm>
            <a:off x="5398974" y="3383476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Write to </a:t>
            </a:r>
            <a:r>
              <a:rPr lang="en-US" err="1">
                <a:latin typeface="Franklin Gothic Medium" panose="020B0603020102020204" pitchFamily="34" charset="0"/>
              </a:rPr>
              <a:t>redolog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5E768-A9B8-494D-A479-DCDDFD43B4F2}"/>
              </a:ext>
            </a:extLst>
          </p:cNvPr>
          <p:cNvSpPr/>
          <p:nvPr/>
        </p:nvSpPr>
        <p:spPr>
          <a:xfrm>
            <a:off x="6864420" y="2612387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2E630-7980-43DE-B0AF-7116B66C0193}"/>
              </a:ext>
            </a:extLst>
          </p:cNvPr>
          <p:cNvSpPr/>
          <p:nvPr/>
        </p:nvSpPr>
        <p:spPr>
          <a:xfrm>
            <a:off x="6854797" y="3383476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value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A5F720-B769-48DE-9B03-761804D5765F}"/>
              </a:ext>
            </a:extLst>
          </p:cNvPr>
          <p:cNvSpPr/>
          <p:nvPr/>
        </p:nvSpPr>
        <p:spPr>
          <a:xfrm>
            <a:off x="8320242" y="2605422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EF1EB32-772F-4698-87D5-A1C63C72AF98}"/>
              </a:ext>
            </a:extLst>
          </p:cNvPr>
          <p:cNvSpPr/>
          <p:nvPr/>
        </p:nvSpPr>
        <p:spPr>
          <a:xfrm>
            <a:off x="8310620" y="3390441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1E911F-0424-43A1-90A2-33FB3560F316}"/>
              </a:ext>
            </a:extLst>
          </p:cNvPr>
          <p:cNvSpPr txBox="1"/>
          <p:nvPr/>
        </p:nvSpPr>
        <p:spPr>
          <a:xfrm>
            <a:off x="1833384" y="2680165"/>
            <a:ext cx="145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ranklin Gothic Medium" panose="020B0603020102020204" pitchFamily="34" charset="0"/>
              </a:rPr>
              <a:t>Undo log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04E65D-66D4-4027-BEEC-E8F7DC0AD93E}"/>
              </a:ext>
            </a:extLst>
          </p:cNvPr>
          <p:cNvSpPr txBox="1"/>
          <p:nvPr/>
        </p:nvSpPr>
        <p:spPr>
          <a:xfrm>
            <a:off x="1833384" y="3478505"/>
            <a:ext cx="145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ranklin Gothic Medium" panose="020B0603020102020204" pitchFamily="34" charset="0"/>
              </a:rPr>
              <a:t>Redo 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B8EA9-C6E2-49D1-B801-D2168A7E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0312"/>
            <a:ext cx="418701" cy="365125"/>
          </a:xfrm>
        </p:spPr>
        <p:txBody>
          <a:bodyPr/>
          <a:lstStyle/>
          <a:p>
            <a:fld id="{D00B8447-1594-F147-88A6-2D9B928A4F79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555C-31FE-54D5-5888-4813F8A53ADA}"/>
              </a:ext>
            </a:extLst>
          </p:cNvPr>
          <p:cNvSpPr/>
          <p:nvPr/>
        </p:nvSpPr>
        <p:spPr>
          <a:xfrm>
            <a:off x="3941545" y="4200025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C0153C-4DB5-CC37-CFFB-8A66DEB4AB62}"/>
              </a:ext>
            </a:extLst>
          </p:cNvPr>
          <p:cNvSpPr/>
          <p:nvPr/>
        </p:nvSpPr>
        <p:spPr>
          <a:xfrm>
            <a:off x="5397368" y="4200025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checkpoint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B3F1D6-7BD9-7C63-2BB6-ED5D4E0A6FF9}"/>
              </a:ext>
            </a:extLst>
          </p:cNvPr>
          <p:cNvSpPr/>
          <p:nvPr/>
        </p:nvSpPr>
        <p:spPr>
          <a:xfrm>
            <a:off x="6853191" y="4200025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DE8C3-A0F3-CDE5-0A46-BF0C6913946A}"/>
              </a:ext>
            </a:extLst>
          </p:cNvPr>
          <p:cNvSpPr txBox="1"/>
          <p:nvPr/>
        </p:nvSpPr>
        <p:spPr>
          <a:xfrm>
            <a:off x="1833384" y="4297892"/>
            <a:ext cx="145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ranklin Gothic Medium" panose="020B0603020102020204" pitchFamily="34" charset="0"/>
              </a:rPr>
              <a:t>Checkpoint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85B2101-D004-55FC-D9FC-FD8DEC043F99}"/>
              </a:ext>
            </a:extLst>
          </p:cNvPr>
          <p:cNvSpPr/>
          <p:nvPr/>
        </p:nvSpPr>
        <p:spPr>
          <a:xfrm>
            <a:off x="3932732" y="5045445"/>
            <a:ext cx="1977184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values to shadow page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325DA4-D892-1A40-050B-26FD9C0FB848}"/>
              </a:ext>
            </a:extLst>
          </p:cNvPr>
          <p:cNvSpPr txBox="1"/>
          <p:nvPr/>
        </p:nvSpPr>
        <p:spPr>
          <a:xfrm>
            <a:off x="1633407" y="5179264"/>
            <a:ext cx="185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ranklin Gothic Medium" panose="020B0603020102020204" pitchFamily="34" charset="0"/>
              </a:rPr>
              <a:t>Shadow paging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20AEA2E-4355-1ED5-FC12-E434DD8059B0}"/>
              </a:ext>
            </a:extLst>
          </p:cNvPr>
          <p:cNvSpPr/>
          <p:nvPr/>
        </p:nvSpPr>
        <p:spPr>
          <a:xfrm>
            <a:off x="5909916" y="5053825"/>
            <a:ext cx="1455823" cy="65098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Change reference</a:t>
            </a:r>
          </a:p>
        </p:txBody>
      </p:sp>
    </p:spTree>
    <p:extLst>
      <p:ext uri="{BB962C8B-B14F-4D97-AF65-F5344CB8AC3E}">
        <p14:creationId xmlns:p14="http://schemas.microsoft.com/office/powerpoint/2010/main" val="24847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9C54B4-E168-4121-AA5B-E1FB805DD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79" y="1545523"/>
            <a:ext cx="11587262" cy="4924425"/>
          </a:xfrm>
        </p:spPr>
        <p:txBody>
          <a:bodyPr>
            <a:normAutofit/>
          </a:bodyPr>
          <a:lstStyle/>
          <a:p>
            <a:r>
              <a:rPr lang="en-US">
                <a:latin typeface="Franklin Gothic Medium" panose="020B0603020102020204" pitchFamily="34" charset="0"/>
              </a:rPr>
              <a:t>Crash consistency operations can be divided into common sub operations</a:t>
            </a:r>
          </a:p>
          <a:p>
            <a:r>
              <a:rPr lang="en-US">
                <a:latin typeface="Franklin Gothic Medium" panose="020B0603020102020204" pitchFamily="34" charset="0"/>
              </a:rPr>
              <a:t>These common operations are simple and data-intensive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8BB68-CE63-4802-B94A-E70329DC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Observation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B8EA9-C6E2-49D1-B801-D2168A7E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0312"/>
            <a:ext cx="418701" cy="365125"/>
          </a:xfrm>
        </p:spPr>
        <p:txBody>
          <a:bodyPr/>
          <a:lstStyle/>
          <a:p>
            <a:fld id="{D00B8447-1594-F147-88A6-2D9B928A4F79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A80F17-C780-B5E1-530E-5DFB4EB6C01B}"/>
              </a:ext>
            </a:extLst>
          </p:cNvPr>
          <p:cNvSpPr/>
          <p:nvPr/>
        </p:nvSpPr>
        <p:spPr>
          <a:xfrm>
            <a:off x="3952775" y="2613258"/>
            <a:ext cx="1455823" cy="6509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886ADC-C596-C601-7252-05615188FD79}"/>
              </a:ext>
            </a:extLst>
          </p:cNvPr>
          <p:cNvSpPr/>
          <p:nvPr/>
        </p:nvSpPr>
        <p:spPr>
          <a:xfrm>
            <a:off x="3943151" y="3391311"/>
            <a:ext cx="1455823" cy="6509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D7D4E1-C556-5047-A21B-6ADAD2D03275}"/>
              </a:ext>
            </a:extLst>
          </p:cNvPr>
          <p:cNvSpPr/>
          <p:nvPr/>
        </p:nvSpPr>
        <p:spPr>
          <a:xfrm>
            <a:off x="5408598" y="2616740"/>
            <a:ext cx="1455823" cy="6509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</a:t>
            </a:r>
            <a:r>
              <a:rPr lang="en-US" err="1">
                <a:latin typeface="Franklin Gothic Medium" panose="020B0603020102020204" pitchFamily="34" charset="0"/>
              </a:rPr>
              <a:t>undolog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4F7995-FA71-336A-1B5E-00135D65EBAA}"/>
              </a:ext>
            </a:extLst>
          </p:cNvPr>
          <p:cNvSpPr/>
          <p:nvPr/>
        </p:nvSpPr>
        <p:spPr>
          <a:xfrm>
            <a:off x="5398974" y="3391311"/>
            <a:ext cx="1455823" cy="65098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Write to </a:t>
            </a:r>
            <a:r>
              <a:rPr lang="en-US" err="1">
                <a:latin typeface="Franklin Gothic Medium" panose="020B0603020102020204" pitchFamily="34" charset="0"/>
              </a:rPr>
              <a:t>redolog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04E3AD-A457-9D97-7279-B960066EEE17}"/>
              </a:ext>
            </a:extLst>
          </p:cNvPr>
          <p:cNvSpPr/>
          <p:nvPr/>
        </p:nvSpPr>
        <p:spPr>
          <a:xfrm>
            <a:off x="6864420" y="2620222"/>
            <a:ext cx="1455823" cy="65098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E508B07-88EA-D855-8E1D-1367AED4CB51}"/>
              </a:ext>
            </a:extLst>
          </p:cNvPr>
          <p:cNvSpPr/>
          <p:nvPr/>
        </p:nvSpPr>
        <p:spPr>
          <a:xfrm>
            <a:off x="6854797" y="3391311"/>
            <a:ext cx="1455823" cy="6509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value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B23A489-5039-6E08-5F52-99EE49AAF923}"/>
              </a:ext>
            </a:extLst>
          </p:cNvPr>
          <p:cNvSpPr/>
          <p:nvPr/>
        </p:nvSpPr>
        <p:spPr>
          <a:xfrm>
            <a:off x="8320242" y="2613257"/>
            <a:ext cx="1455823" cy="650989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D97E64-CD51-4183-9893-3F230D9CEB27}"/>
              </a:ext>
            </a:extLst>
          </p:cNvPr>
          <p:cNvSpPr/>
          <p:nvPr/>
        </p:nvSpPr>
        <p:spPr>
          <a:xfrm>
            <a:off x="8310620" y="3398276"/>
            <a:ext cx="1455823" cy="650989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23D4FB7-BDD3-44CA-1537-9EF7265CCC8F}"/>
              </a:ext>
            </a:extLst>
          </p:cNvPr>
          <p:cNvSpPr/>
          <p:nvPr/>
        </p:nvSpPr>
        <p:spPr>
          <a:xfrm>
            <a:off x="3941545" y="4207860"/>
            <a:ext cx="1455823" cy="6509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C91144-F1A5-0295-7B76-EF524CC4BF6F}"/>
              </a:ext>
            </a:extLst>
          </p:cNvPr>
          <p:cNvSpPr/>
          <p:nvPr/>
        </p:nvSpPr>
        <p:spPr>
          <a:xfrm>
            <a:off x="5397368" y="4207860"/>
            <a:ext cx="1455823" cy="6509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checkpoint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045FCC9-7FC1-E043-7C60-1AF1AC500968}"/>
              </a:ext>
            </a:extLst>
          </p:cNvPr>
          <p:cNvSpPr/>
          <p:nvPr/>
        </p:nvSpPr>
        <p:spPr>
          <a:xfrm>
            <a:off x="6853191" y="4207860"/>
            <a:ext cx="1455823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674DFD8-A293-A7D2-6DA2-9ED48228DA66}"/>
              </a:ext>
            </a:extLst>
          </p:cNvPr>
          <p:cNvSpPr/>
          <p:nvPr/>
        </p:nvSpPr>
        <p:spPr>
          <a:xfrm>
            <a:off x="3932732" y="5053280"/>
            <a:ext cx="1977184" cy="6509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values to shadow page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90246C7-44CD-380B-48AB-B912BBC1C8F1}"/>
              </a:ext>
            </a:extLst>
          </p:cNvPr>
          <p:cNvSpPr/>
          <p:nvPr/>
        </p:nvSpPr>
        <p:spPr>
          <a:xfrm>
            <a:off x="5909916" y="5061660"/>
            <a:ext cx="1455823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Change 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E2D34-69DC-E548-CA9A-D27FC50C4AED}"/>
              </a:ext>
            </a:extLst>
          </p:cNvPr>
          <p:cNvSpPr txBox="1"/>
          <p:nvPr/>
        </p:nvSpPr>
        <p:spPr>
          <a:xfrm>
            <a:off x="1833384" y="2688000"/>
            <a:ext cx="145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ranklin Gothic Medium" panose="020B0603020102020204" pitchFamily="34" charset="0"/>
              </a:rPr>
              <a:t>Undo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23E2B-6940-2AAE-B17C-4D6FEFC7033F}"/>
              </a:ext>
            </a:extLst>
          </p:cNvPr>
          <p:cNvSpPr txBox="1"/>
          <p:nvPr/>
        </p:nvSpPr>
        <p:spPr>
          <a:xfrm>
            <a:off x="1833384" y="3486340"/>
            <a:ext cx="145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ranklin Gothic Medium" panose="020B0603020102020204" pitchFamily="34" charset="0"/>
              </a:rPr>
              <a:t>Redo 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F6FD3-FD6F-A02A-A958-B6DCBBC39071}"/>
              </a:ext>
            </a:extLst>
          </p:cNvPr>
          <p:cNvSpPr txBox="1"/>
          <p:nvPr/>
        </p:nvSpPr>
        <p:spPr>
          <a:xfrm>
            <a:off x="1833384" y="4305727"/>
            <a:ext cx="145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ranklin Gothic Medium" panose="020B0603020102020204" pitchFamily="34" charset="0"/>
              </a:rPr>
              <a:t>Checkpoint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8FEFE-44F6-37EC-E468-C06D4EB04540}"/>
              </a:ext>
            </a:extLst>
          </p:cNvPr>
          <p:cNvSpPr txBox="1"/>
          <p:nvPr/>
        </p:nvSpPr>
        <p:spPr>
          <a:xfrm>
            <a:off x="1633407" y="5187099"/>
            <a:ext cx="185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ranklin Gothic Medium" panose="020B0603020102020204" pitchFamily="34" charset="0"/>
              </a:rPr>
              <a:t>Shadow paging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1EA6BA-72D5-F02F-4EFB-A31876CFE000}"/>
              </a:ext>
            </a:extLst>
          </p:cNvPr>
          <p:cNvSpPr/>
          <p:nvPr/>
        </p:nvSpPr>
        <p:spPr>
          <a:xfrm>
            <a:off x="372613" y="5777492"/>
            <a:ext cx="11036969" cy="940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Franklin Gothic Medium" panose="020B0603020102020204" pitchFamily="34" charset="0"/>
              </a:rPr>
              <a:t>These common crash consistency operations </a:t>
            </a:r>
          </a:p>
          <a:p>
            <a:pPr algn="ctr"/>
            <a:r>
              <a:rPr lang="en-US" sz="3200" b="1">
                <a:latin typeface="Franklin Gothic Medium" panose="020B0603020102020204" pitchFamily="34" charset="0"/>
              </a:rPr>
              <a:t>are well suited for NDP</a:t>
            </a:r>
          </a:p>
        </p:txBody>
      </p:sp>
    </p:spTree>
    <p:extLst>
      <p:ext uri="{BB962C8B-B14F-4D97-AF65-F5344CB8AC3E}">
        <p14:creationId xmlns:p14="http://schemas.microsoft.com/office/powerpoint/2010/main" val="31361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A3FE-4A8B-4EBD-812A-9091BE6E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8614-9741-7D92-0468-26079DCA6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Background and Motivation</a:t>
            </a:r>
          </a:p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Challenges and Key Ideas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Implementation of </a:t>
            </a:r>
            <a:r>
              <a:rPr lang="en-US" dirty="0" err="1">
                <a:latin typeface="Franklin Gothic Medium" panose="020B0603020102020204" pitchFamily="34" charset="0"/>
              </a:rPr>
              <a:t>NearPM</a:t>
            </a:r>
            <a:endParaRPr lang="en-US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</a:rPr>
              <a:t>Evaluation</a:t>
            </a:r>
          </a:p>
          <a:p>
            <a:endParaRPr lang="en-US" dirty="0">
              <a:latin typeface="Franklin Gothic Medium" panose="020B06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36DD2-0D60-2B64-1032-1F25B67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2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3ECE-DF75-A67A-B07E-5C49049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Challenges and 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E2A1-A98F-513A-DDE6-B879AA59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CPU-NDP ordering</a:t>
            </a:r>
          </a:p>
          <a:p>
            <a:r>
              <a:rPr lang="en-US">
                <a:latin typeface="Franklin Gothic Medium" panose="020B0603020102020204" pitchFamily="34" charset="0"/>
              </a:rPr>
              <a:t>NDP-NDP ordering</a:t>
            </a:r>
          </a:p>
          <a:p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F5CEA-CB8B-621B-903F-D3EFB3E6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16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A443E4-46C9-38BF-D661-C2BE103F078F}"/>
              </a:ext>
            </a:extLst>
          </p:cNvPr>
          <p:cNvGrpSpPr/>
          <p:nvPr/>
        </p:nvGrpSpPr>
        <p:grpSpPr>
          <a:xfrm>
            <a:off x="2139244" y="3251201"/>
            <a:ext cx="7913512" cy="2555634"/>
            <a:chOff x="2742172" y="3888215"/>
            <a:chExt cx="7000139" cy="17379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AB31A2B-18E7-A45F-95CF-851CDBBA371E}"/>
                </a:ext>
              </a:extLst>
            </p:cNvPr>
            <p:cNvSpPr/>
            <p:nvPr/>
          </p:nvSpPr>
          <p:spPr>
            <a:xfrm>
              <a:off x="7514423" y="3888218"/>
              <a:ext cx="2227888" cy="173799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CD6AA7-F26D-89B4-CA9D-A9B75E111C43}"/>
                </a:ext>
              </a:extLst>
            </p:cNvPr>
            <p:cNvSpPr/>
            <p:nvPr/>
          </p:nvSpPr>
          <p:spPr>
            <a:xfrm>
              <a:off x="5498026" y="4120719"/>
              <a:ext cx="1568049" cy="127299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CPU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988796-5F83-644C-8409-0CCC052A988F}"/>
                </a:ext>
              </a:extLst>
            </p:cNvPr>
            <p:cNvSpPr/>
            <p:nvPr/>
          </p:nvSpPr>
          <p:spPr>
            <a:xfrm>
              <a:off x="7595935" y="4075873"/>
              <a:ext cx="1017247" cy="136268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NDP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9E9EF9-AF3C-751E-131D-46397E52B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6835" y="4631905"/>
              <a:ext cx="5491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4C1595-848C-D34B-F502-A29898A83775}"/>
                </a:ext>
              </a:extLst>
            </p:cNvPr>
            <p:cNvCxnSpPr>
              <a:cxnSpLocks/>
            </p:cNvCxnSpPr>
            <p:nvPr/>
          </p:nvCxnSpPr>
          <p:spPr>
            <a:xfrm>
              <a:off x="7066075" y="4803261"/>
              <a:ext cx="529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7170EA-6355-0221-5675-CAC9912DFEC9}"/>
                </a:ext>
              </a:extLst>
            </p:cNvPr>
            <p:cNvSpPr txBox="1"/>
            <p:nvPr/>
          </p:nvSpPr>
          <p:spPr>
            <a:xfrm>
              <a:off x="8719623" y="4541650"/>
              <a:ext cx="730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Franklin Gothic Medium" panose="020B0603020102020204" pitchFamily="34" charset="0"/>
                </a:rPr>
                <a:t>PM</a:t>
              </a:r>
              <a:endParaRPr lang="en-US">
                <a:latin typeface="Franklin Gothic Medium" panose="020B06030201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DE24516-B278-C008-534B-B199B41C2D8B}"/>
                </a:ext>
              </a:extLst>
            </p:cNvPr>
            <p:cNvSpPr/>
            <p:nvPr/>
          </p:nvSpPr>
          <p:spPr>
            <a:xfrm>
              <a:off x="8611546" y="3912984"/>
              <a:ext cx="946360" cy="16578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40364C2-AF24-4E83-0068-E0DFB5D5F5BF}"/>
                </a:ext>
              </a:extLst>
            </p:cNvPr>
            <p:cNvSpPr/>
            <p:nvPr/>
          </p:nvSpPr>
          <p:spPr>
            <a:xfrm>
              <a:off x="2742172" y="3888215"/>
              <a:ext cx="2307506" cy="173799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0E9E49-6C30-0458-1D06-D0C4D6E925D6}"/>
                </a:ext>
              </a:extLst>
            </p:cNvPr>
            <p:cNvSpPr/>
            <p:nvPr/>
          </p:nvSpPr>
          <p:spPr>
            <a:xfrm>
              <a:off x="3912907" y="4072032"/>
              <a:ext cx="1017247" cy="136268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NDP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A709BC-B66B-003B-0CCC-D9A136C6BE0E}"/>
                </a:ext>
              </a:extLst>
            </p:cNvPr>
            <p:cNvSpPr txBox="1"/>
            <p:nvPr/>
          </p:nvSpPr>
          <p:spPr>
            <a:xfrm>
              <a:off x="3070601" y="4541650"/>
              <a:ext cx="730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Franklin Gothic Medium" panose="020B0603020102020204" pitchFamily="34" charset="0"/>
                </a:rPr>
                <a:t>PM</a:t>
              </a:r>
              <a:endParaRPr lang="en-US">
                <a:latin typeface="Franklin Gothic Medium" panose="020B06030201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49ED856-0AE0-FE2C-8A62-76117E0757D1}"/>
                </a:ext>
              </a:extLst>
            </p:cNvPr>
            <p:cNvSpPr/>
            <p:nvPr/>
          </p:nvSpPr>
          <p:spPr>
            <a:xfrm>
              <a:off x="2966547" y="3928267"/>
              <a:ext cx="946360" cy="16578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17A0A7C-E841-CD0A-0EB8-EDCA71296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154" y="4803260"/>
              <a:ext cx="5491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3DC1E04-EBD8-DAD2-326F-BD3C291D18E6}"/>
                </a:ext>
              </a:extLst>
            </p:cNvPr>
            <p:cNvCxnSpPr>
              <a:cxnSpLocks/>
            </p:cNvCxnSpPr>
            <p:nvPr/>
          </p:nvCxnSpPr>
          <p:spPr>
            <a:xfrm>
              <a:off x="4930154" y="4631905"/>
              <a:ext cx="567872" cy="54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26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3ECE-DF75-A67A-B07E-5C49049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Challenges and 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E2A1-A98F-513A-DDE6-B879AA59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CPU-NDP ordering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NDP-NDP ordering</a:t>
            </a:r>
          </a:p>
          <a:p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F5CEA-CB8B-621B-903F-D3EFB3E6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B31A2B-18E7-A45F-95CF-851CDBBA371E}"/>
              </a:ext>
            </a:extLst>
          </p:cNvPr>
          <p:cNvSpPr/>
          <p:nvPr/>
        </p:nvSpPr>
        <p:spPr>
          <a:xfrm>
            <a:off x="7534174" y="3251205"/>
            <a:ext cx="2518581" cy="255563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CD6AA7-F26D-89B4-CA9D-A9B75E111C43}"/>
              </a:ext>
            </a:extLst>
          </p:cNvPr>
          <p:cNvSpPr/>
          <p:nvPr/>
        </p:nvSpPr>
        <p:spPr>
          <a:xfrm>
            <a:off x="5254679" y="3593086"/>
            <a:ext cx="1772647" cy="18718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988796-5F83-644C-8409-0CCC052A988F}"/>
              </a:ext>
            </a:extLst>
          </p:cNvPr>
          <p:cNvSpPr/>
          <p:nvPr/>
        </p:nvSpPr>
        <p:spPr>
          <a:xfrm>
            <a:off x="7626322" y="3527142"/>
            <a:ext cx="1149976" cy="200375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Franklin Gothic Medium" panose="020B0603020102020204" pitchFamily="34" charset="0"/>
              </a:rPr>
              <a:t>NDP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E9EF9-AF3C-751E-131D-46397E52BEF3}"/>
              </a:ext>
            </a:extLst>
          </p:cNvPr>
          <p:cNvCxnSpPr>
            <a:cxnSpLocks/>
          </p:cNvCxnSpPr>
          <p:nvPr/>
        </p:nvCxnSpPr>
        <p:spPr>
          <a:xfrm flipH="1">
            <a:off x="7005576" y="4344758"/>
            <a:ext cx="62074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4C1595-848C-D34B-F502-A29898A83775}"/>
              </a:ext>
            </a:extLst>
          </p:cNvPr>
          <p:cNvCxnSpPr>
            <a:cxnSpLocks/>
          </p:cNvCxnSpPr>
          <p:nvPr/>
        </p:nvCxnSpPr>
        <p:spPr>
          <a:xfrm>
            <a:off x="7027326" y="4596728"/>
            <a:ext cx="59899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7170EA-6355-0221-5675-CAC9912DFEC9}"/>
              </a:ext>
            </a:extLst>
          </p:cNvPr>
          <p:cNvSpPr txBox="1"/>
          <p:nvPr/>
        </p:nvSpPr>
        <p:spPr>
          <a:xfrm>
            <a:off x="8896628" y="4212043"/>
            <a:ext cx="8254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Franklin Gothic Medium" panose="020B0603020102020204" pitchFamily="34" charset="0"/>
              </a:rPr>
              <a:t>PM</a:t>
            </a:r>
            <a:endParaRPr lang="en-US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E24516-B278-C008-534B-B199B41C2D8B}"/>
              </a:ext>
            </a:extLst>
          </p:cNvPr>
          <p:cNvSpPr/>
          <p:nvPr/>
        </p:nvSpPr>
        <p:spPr>
          <a:xfrm>
            <a:off x="8774449" y="3287623"/>
            <a:ext cx="1069840" cy="24378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0364C2-AF24-4E83-0068-E0DFB5D5F5BF}"/>
              </a:ext>
            </a:extLst>
          </p:cNvPr>
          <p:cNvSpPr/>
          <p:nvPr/>
        </p:nvSpPr>
        <p:spPr>
          <a:xfrm>
            <a:off x="2139244" y="3251201"/>
            <a:ext cx="2608587" cy="25556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0E9E49-6C30-0458-1D06-D0C4D6E925D6}"/>
              </a:ext>
            </a:extLst>
          </p:cNvPr>
          <p:cNvSpPr/>
          <p:nvPr/>
        </p:nvSpPr>
        <p:spPr>
          <a:xfrm>
            <a:off x="3462735" y="3521494"/>
            <a:ext cx="1149976" cy="200375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NDP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709BC-B66B-003B-0CCC-D9A136C6BE0E}"/>
              </a:ext>
            </a:extLst>
          </p:cNvPr>
          <p:cNvSpPr txBox="1"/>
          <p:nvPr/>
        </p:nvSpPr>
        <p:spPr>
          <a:xfrm>
            <a:off x="2510526" y="4212043"/>
            <a:ext cx="825482" cy="769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ranklin Gothic Medium" panose="020B0603020102020204" pitchFamily="34" charset="0"/>
              </a:rPr>
              <a:t>PM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49ED856-0AE0-FE2C-8A62-76117E0757D1}"/>
              </a:ext>
            </a:extLst>
          </p:cNvPr>
          <p:cNvSpPr/>
          <p:nvPr/>
        </p:nvSpPr>
        <p:spPr>
          <a:xfrm>
            <a:off x="2392895" y="3310095"/>
            <a:ext cx="1069840" cy="24378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7A0A7C-E841-CD0A-0EB8-EDCA71296910}"/>
              </a:ext>
            </a:extLst>
          </p:cNvPr>
          <p:cNvCxnSpPr>
            <a:cxnSpLocks/>
          </p:cNvCxnSpPr>
          <p:nvPr/>
        </p:nvCxnSpPr>
        <p:spPr>
          <a:xfrm flipH="1">
            <a:off x="4612712" y="4596727"/>
            <a:ext cx="6207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DC1E04-EBD8-DAD2-326F-BD3C291D18E6}"/>
              </a:ext>
            </a:extLst>
          </p:cNvPr>
          <p:cNvCxnSpPr>
            <a:cxnSpLocks/>
          </p:cNvCxnSpPr>
          <p:nvPr/>
        </p:nvCxnSpPr>
        <p:spPr>
          <a:xfrm>
            <a:off x="4612712" y="4344758"/>
            <a:ext cx="641967" cy="8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9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F04949-BD38-A799-B4D4-0F787BDDFFAE}"/>
              </a:ext>
            </a:extLst>
          </p:cNvPr>
          <p:cNvSpPr/>
          <p:nvPr/>
        </p:nvSpPr>
        <p:spPr>
          <a:xfrm>
            <a:off x="1675751" y="4795186"/>
            <a:ext cx="8840498" cy="7148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5660D9C-4ECE-3606-7718-C845AB25B130}"/>
              </a:ext>
            </a:extLst>
          </p:cNvPr>
          <p:cNvSpPr txBox="1">
            <a:spLocks/>
          </p:cNvSpPr>
          <p:nvPr/>
        </p:nvSpPr>
        <p:spPr>
          <a:xfrm>
            <a:off x="838200" y="840250"/>
            <a:ext cx="10515600" cy="1770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>
                <a:latin typeface="Franklin Gothic Medium" panose="020B0603020102020204" pitchFamily="34" charset="0"/>
              </a:rPr>
              <a:t>NDP and CPU can execute operations in parallel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Naively letting them execute can result in unrecoverable states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Crash consistent programs need to guarantee ordering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A77B9-6B62-7C2E-10C4-3E1704B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18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4C29BB-66A6-E4C2-85FE-437FEE70B214}"/>
              </a:ext>
            </a:extLst>
          </p:cNvPr>
          <p:cNvCxnSpPr/>
          <p:nvPr/>
        </p:nvCxnSpPr>
        <p:spPr>
          <a:xfrm>
            <a:off x="1729333" y="3366177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3BB290-D6D1-A862-FB93-3788B64015E7}"/>
              </a:ext>
            </a:extLst>
          </p:cNvPr>
          <p:cNvCxnSpPr/>
          <p:nvPr/>
        </p:nvCxnSpPr>
        <p:spPr>
          <a:xfrm>
            <a:off x="1729333" y="4237571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8372BE-D7F9-1D01-1A07-0FB7CE05D55A}"/>
              </a:ext>
            </a:extLst>
          </p:cNvPr>
          <p:cNvSpPr/>
          <p:nvPr/>
        </p:nvSpPr>
        <p:spPr>
          <a:xfrm>
            <a:off x="2928829" y="3905113"/>
            <a:ext cx="1212257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0E3E0A-6B94-0584-A5AD-97F4167BF0FF}"/>
              </a:ext>
            </a:extLst>
          </p:cNvPr>
          <p:cNvSpPr/>
          <p:nvPr/>
        </p:nvSpPr>
        <p:spPr>
          <a:xfrm>
            <a:off x="4141086" y="3912077"/>
            <a:ext cx="1170830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</a:t>
            </a:r>
            <a:r>
              <a:rPr lang="en-US" err="1">
                <a:latin typeface="Franklin Gothic Medium" panose="020B0603020102020204" pitchFamily="34" charset="0"/>
              </a:rPr>
              <a:t>undolog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B7E1797-40DF-BD81-1A12-762390497048}"/>
              </a:ext>
            </a:extLst>
          </p:cNvPr>
          <p:cNvSpPr/>
          <p:nvPr/>
        </p:nvSpPr>
        <p:spPr>
          <a:xfrm>
            <a:off x="2929339" y="3040683"/>
            <a:ext cx="1487211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AFB216-75A0-8089-C13F-3896139B8552}"/>
              </a:ext>
            </a:extLst>
          </p:cNvPr>
          <p:cNvSpPr txBox="1"/>
          <p:nvPr/>
        </p:nvSpPr>
        <p:spPr>
          <a:xfrm>
            <a:off x="892031" y="3166122"/>
            <a:ext cx="8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E497A2-9E3B-E1AF-0B11-11DA46EAE4A4}"/>
              </a:ext>
            </a:extLst>
          </p:cNvPr>
          <p:cNvSpPr txBox="1"/>
          <p:nvPr/>
        </p:nvSpPr>
        <p:spPr>
          <a:xfrm>
            <a:off x="693639" y="3983143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7DAF9-E1F7-565B-3D14-E65130584C8E}"/>
              </a:ext>
            </a:extLst>
          </p:cNvPr>
          <p:cNvCxnSpPr>
            <a:cxnSpLocks/>
          </p:cNvCxnSpPr>
          <p:nvPr/>
        </p:nvCxnSpPr>
        <p:spPr>
          <a:xfrm flipV="1">
            <a:off x="4416550" y="4570030"/>
            <a:ext cx="142750" cy="27616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A01323-527C-8258-3E24-A1F85B7959E7}"/>
              </a:ext>
            </a:extLst>
          </p:cNvPr>
          <p:cNvSpPr/>
          <p:nvPr/>
        </p:nvSpPr>
        <p:spPr>
          <a:xfrm>
            <a:off x="4021430" y="4747603"/>
            <a:ext cx="2167456" cy="800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DD68B1-2ADD-C961-E0F3-DD1D3E1D3A4F}"/>
              </a:ext>
            </a:extLst>
          </p:cNvPr>
          <p:cNvSpPr txBox="1"/>
          <p:nvPr/>
        </p:nvSpPr>
        <p:spPr>
          <a:xfrm>
            <a:off x="5896816" y="4811415"/>
            <a:ext cx="308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Franklin Gothic Medium" panose="020B0603020102020204" pitchFamily="34" charset="0"/>
              </a:rPr>
              <a:t>NDP backs up data that is already updated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383878-76BE-1B65-C642-B001BAC56363}"/>
              </a:ext>
            </a:extLst>
          </p:cNvPr>
          <p:cNvCxnSpPr>
            <a:cxnSpLocks/>
          </p:cNvCxnSpPr>
          <p:nvPr/>
        </p:nvCxnSpPr>
        <p:spPr>
          <a:xfrm>
            <a:off x="2928829" y="3562921"/>
            <a:ext cx="252521" cy="34219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E3E535-3CA3-681F-30C8-F93D7C54B688}"/>
              </a:ext>
            </a:extLst>
          </p:cNvPr>
          <p:cNvSpPr txBox="1"/>
          <p:nvPr/>
        </p:nvSpPr>
        <p:spPr>
          <a:xfrm>
            <a:off x="982258" y="2303653"/>
            <a:ext cx="497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ranklin Gothic Medium" panose="020B0603020102020204" pitchFamily="34" charset="0"/>
              </a:rPr>
              <a:t>Undo log of memory location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A12035-E3ED-89A0-F2D2-60CC47543BD1}"/>
              </a:ext>
            </a:extLst>
          </p:cNvPr>
          <p:cNvSpPr/>
          <p:nvPr/>
        </p:nvSpPr>
        <p:spPr>
          <a:xfrm>
            <a:off x="4144566" y="4838131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2A0E7C-8BFA-15D4-0A66-F94964C8B581}"/>
              </a:ext>
            </a:extLst>
          </p:cNvPr>
          <p:cNvSpPr/>
          <p:nvPr/>
        </p:nvSpPr>
        <p:spPr>
          <a:xfrm>
            <a:off x="4788624" y="5149879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4A955-ABBF-F2C4-A22F-C74403CE58C5}"/>
              </a:ext>
            </a:extLst>
          </p:cNvPr>
          <p:cNvSpPr txBox="1"/>
          <p:nvPr/>
        </p:nvSpPr>
        <p:spPr>
          <a:xfrm>
            <a:off x="678557" y="4811415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PM</a:t>
            </a:r>
          </a:p>
        </p:txBody>
      </p:sp>
      <p:cxnSp>
        <p:nvCxnSpPr>
          <p:cNvPr id="10" name="Google Shape;71;p14">
            <a:extLst>
              <a:ext uri="{FF2B5EF4-FFF2-40B4-BE49-F238E27FC236}">
                <a16:creationId xmlns:a16="http://schemas.microsoft.com/office/drawing/2014/main" id="{E7DCD0FE-AD0A-9D3D-AF2E-9AB8C8D03617}"/>
              </a:ext>
            </a:extLst>
          </p:cNvPr>
          <p:cNvCxnSpPr>
            <a:cxnSpLocks/>
          </p:cNvCxnSpPr>
          <p:nvPr/>
        </p:nvCxnSpPr>
        <p:spPr>
          <a:xfrm>
            <a:off x="2909754" y="3089768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6C0F3709-FABD-E44E-F2E1-BE86F1B15CD2}"/>
              </a:ext>
            </a:extLst>
          </p:cNvPr>
          <p:cNvSpPr/>
          <p:nvPr/>
        </p:nvSpPr>
        <p:spPr>
          <a:xfrm>
            <a:off x="1810787" y="2765149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" name="Google Shape;86;p14">
            <a:extLst>
              <a:ext uri="{FF2B5EF4-FFF2-40B4-BE49-F238E27FC236}">
                <a16:creationId xmlns:a16="http://schemas.microsoft.com/office/drawing/2014/main" id="{B33D22C2-EB80-F478-9379-BED98D452DF3}"/>
              </a:ext>
            </a:extLst>
          </p:cNvPr>
          <p:cNvCxnSpPr>
            <a:cxnSpLocks/>
          </p:cNvCxnSpPr>
          <p:nvPr/>
        </p:nvCxnSpPr>
        <p:spPr>
          <a:xfrm>
            <a:off x="5007953" y="3486531"/>
            <a:ext cx="499646" cy="496612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20" name="Google Shape;87;p14">
            <a:extLst>
              <a:ext uri="{FF2B5EF4-FFF2-40B4-BE49-F238E27FC236}">
                <a16:creationId xmlns:a16="http://schemas.microsoft.com/office/drawing/2014/main" id="{0F132BED-3074-1925-74DA-D06630E43D1E}"/>
              </a:ext>
            </a:extLst>
          </p:cNvPr>
          <p:cNvCxnSpPr/>
          <p:nvPr/>
        </p:nvCxnSpPr>
        <p:spPr>
          <a:xfrm flipH="1">
            <a:off x="5007953" y="3104540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93D9C2-68BB-9D72-4F09-589644A00198}"/>
              </a:ext>
            </a:extLst>
          </p:cNvPr>
          <p:cNvSpPr/>
          <p:nvPr/>
        </p:nvSpPr>
        <p:spPr>
          <a:xfrm>
            <a:off x="5507599" y="3921693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29" name="Google Shape;88;p14">
            <a:extLst>
              <a:ext uri="{FF2B5EF4-FFF2-40B4-BE49-F238E27FC236}">
                <a16:creationId xmlns:a16="http://schemas.microsoft.com/office/drawing/2014/main" id="{4EAF9E6F-1F6C-F7E8-3078-A0FEC76303F6}"/>
              </a:ext>
            </a:extLst>
          </p:cNvPr>
          <p:cNvSpPr/>
          <p:nvPr/>
        </p:nvSpPr>
        <p:spPr>
          <a:xfrm>
            <a:off x="4048632" y="2793260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commit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7543BC-01E4-D145-BF2C-D7CF031512D4}"/>
              </a:ext>
            </a:extLst>
          </p:cNvPr>
          <p:cNvSpPr/>
          <p:nvPr/>
        </p:nvSpPr>
        <p:spPr>
          <a:xfrm>
            <a:off x="6709171" y="3930203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1C4E13-0DA5-2007-5536-3D9B5E59467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163725" y="3667257"/>
            <a:ext cx="1284779" cy="148262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1438688B-DE1F-B794-86BC-BAB485C3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029" y="-164129"/>
            <a:ext cx="10515600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Ordering in crash consistent programs</a:t>
            </a:r>
          </a:p>
        </p:txBody>
      </p:sp>
    </p:spTree>
    <p:extLst>
      <p:ext uri="{BB962C8B-B14F-4D97-AF65-F5344CB8AC3E}">
        <p14:creationId xmlns:p14="http://schemas.microsoft.com/office/powerpoint/2010/main" val="294733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24" grpId="0"/>
      <p:bldP spid="25" grpId="0"/>
      <p:bldP spid="39" grpId="0" animBg="1"/>
      <p:bldP spid="40" grpId="0"/>
      <p:bldP spid="4" grpId="0"/>
      <p:bldP spid="6" grpId="0" animBg="1"/>
      <p:bldP spid="7" grpId="0" animBg="1"/>
      <p:bldP spid="9" grpId="0"/>
      <p:bldP spid="12" grpId="0"/>
      <p:bldP spid="23" grpId="0" animBg="1"/>
      <p:bldP spid="29" grpId="0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9FC-B4A7-A360-B62D-9E7F8951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029" y="-164129"/>
            <a:ext cx="10515600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Ordering in crash consistent programs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5660D9C-4ECE-3606-7718-C845AB25B130}"/>
              </a:ext>
            </a:extLst>
          </p:cNvPr>
          <p:cNvSpPr txBox="1">
            <a:spLocks/>
          </p:cNvSpPr>
          <p:nvPr/>
        </p:nvSpPr>
        <p:spPr>
          <a:xfrm>
            <a:off x="838200" y="841804"/>
            <a:ext cx="10515600" cy="1770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>
                <a:latin typeface="Franklin Gothic Medium" panose="020B0603020102020204" pitchFamily="34" charset="0"/>
              </a:rPr>
              <a:t>NDP and CPU can execute operations in parallel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Naively letting them execute can result in unrecoverable states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Crash consistent programs need to guarantee ordering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A77B9-6B62-7C2E-10C4-3E1704B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19</a:t>
            </a:fld>
            <a:endParaRPr lang="en-US"/>
          </a:p>
        </p:txBody>
      </p:sp>
      <p:cxnSp>
        <p:nvCxnSpPr>
          <p:cNvPr id="34" name="Google Shape;86;p14">
            <a:extLst>
              <a:ext uri="{FF2B5EF4-FFF2-40B4-BE49-F238E27FC236}">
                <a16:creationId xmlns:a16="http://schemas.microsoft.com/office/drawing/2014/main" id="{1A0118AA-CE08-1E86-596D-4DB331820F2F}"/>
              </a:ext>
            </a:extLst>
          </p:cNvPr>
          <p:cNvCxnSpPr>
            <a:cxnSpLocks/>
          </p:cNvCxnSpPr>
          <p:nvPr/>
        </p:nvCxnSpPr>
        <p:spPr>
          <a:xfrm>
            <a:off x="7713884" y="3482604"/>
            <a:ext cx="541201" cy="500547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70512190-5C50-5229-AFBE-281A0974D5C1}"/>
              </a:ext>
            </a:extLst>
          </p:cNvPr>
          <p:cNvCxnSpPr/>
          <p:nvPr/>
        </p:nvCxnSpPr>
        <p:spPr>
          <a:xfrm flipH="1">
            <a:off x="7713884" y="3100613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0;p14">
            <a:extLst>
              <a:ext uri="{FF2B5EF4-FFF2-40B4-BE49-F238E27FC236}">
                <a16:creationId xmlns:a16="http://schemas.microsoft.com/office/drawing/2014/main" id="{0EA8193A-ED08-B427-F2AD-04D500A824FF}"/>
              </a:ext>
            </a:extLst>
          </p:cNvPr>
          <p:cNvSpPr/>
          <p:nvPr/>
        </p:nvSpPr>
        <p:spPr>
          <a:xfrm>
            <a:off x="7298637" y="2754546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recovery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FB59E5-7079-8933-BD0F-87BC226441A2}"/>
              </a:ext>
            </a:extLst>
          </p:cNvPr>
          <p:cNvSpPr/>
          <p:nvPr/>
        </p:nvSpPr>
        <p:spPr>
          <a:xfrm>
            <a:off x="1675751" y="4795194"/>
            <a:ext cx="8840498" cy="7148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4ACE3A-59F7-B802-1A2D-667B05F443DD}"/>
              </a:ext>
            </a:extLst>
          </p:cNvPr>
          <p:cNvCxnSpPr/>
          <p:nvPr/>
        </p:nvCxnSpPr>
        <p:spPr>
          <a:xfrm>
            <a:off x="1729333" y="3366185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906896-F934-39BD-4B87-BF87C2276144}"/>
              </a:ext>
            </a:extLst>
          </p:cNvPr>
          <p:cNvCxnSpPr/>
          <p:nvPr/>
        </p:nvCxnSpPr>
        <p:spPr>
          <a:xfrm>
            <a:off x="1729333" y="4237579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ABBEE9B-8F49-E25E-265F-432094B62D4D}"/>
              </a:ext>
            </a:extLst>
          </p:cNvPr>
          <p:cNvSpPr/>
          <p:nvPr/>
        </p:nvSpPr>
        <p:spPr>
          <a:xfrm>
            <a:off x="2928829" y="3905121"/>
            <a:ext cx="1212257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B1B43D-66ED-FD69-7487-1277364D6D87}"/>
              </a:ext>
            </a:extLst>
          </p:cNvPr>
          <p:cNvSpPr/>
          <p:nvPr/>
        </p:nvSpPr>
        <p:spPr>
          <a:xfrm>
            <a:off x="4141086" y="3912085"/>
            <a:ext cx="1170830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</a:t>
            </a:r>
            <a:r>
              <a:rPr lang="en-US" err="1">
                <a:latin typeface="Franklin Gothic Medium" panose="020B0603020102020204" pitchFamily="34" charset="0"/>
              </a:rPr>
              <a:t>undolog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41C8BAE-E75A-2EE4-230F-87FF037B28D5}"/>
              </a:ext>
            </a:extLst>
          </p:cNvPr>
          <p:cNvSpPr/>
          <p:nvPr/>
        </p:nvSpPr>
        <p:spPr>
          <a:xfrm>
            <a:off x="2929339" y="3040691"/>
            <a:ext cx="1487211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54451C-22EF-0468-0A93-0A3BEA487863}"/>
              </a:ext>
            </a:extLst>
          </p:cNvPr>
          <p:cNvSpPr txBox="1"/>
          <p:nvPr/>
        </p:nvSpPr>
        <p:spPr>
          <a:xfrm>
            <a:off x="892031" y="3166130"/>
            <a:ext cx="8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CPU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CA62F2-A524-1E97-673B-578623F2ADEB}"/>
              </a:ext>
            </a:extLst>
          </p:cNvPr>
          <p:cNvCxnSpPr>
            <a:cxnSpLocks/>
          </p:cNvCxnSpPr>
          <p:nvPr/>
        </p:nvCxnSpPr>
        <p:spPr>
          <a:xfrm flipV="1">
            <a:off x="4416550" y="4570038"/>
            <a:ext cx="142750" cy="27616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98634E7-FC00-C5AD-8E6A-A80B51C21595}"/>
              </a:ext>
            </a:extLst>
          </p:cNvPr>
          <p:cNvSpPr/>
          <p:nvPr/>
        </p:nvSpPr>
        <p:spPr>
          <a:xfrm>
            <a:off x="4021430" y="4747611"/>
            <a:ext cx="2167456" cy="800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BFF6EE-D82C-3ED3-43D1-8BCCD06525F7}"/>
              </a:ext>
            </a:extLst>
          </p:cNvPr>
          <p:cNvCxnSpPr>
            <a:cxnSpLocks/>
          </p:cNvCxnSpPr>
          <p:nvPr/>
        </p:nvCxnSpPr>
        <p:spPr>
          <a:xfrm>
            <a:off x="2928829" y="3562929"/>
            <a:ext cx="252521" cy="34219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231822-87A9-E017-FE32-B77244BC1166}"/>
              </a:ext>
            </a:extLst>
          </p:cNvPr>
          <p:cNvSpPr txBox="1"/>
          <p:nvPr/>
        </p:nvSpPr>
        <p:spPr>
          <a:xfrm>
            <a:off x="982258" y="2303661"/>
            <a:ext cx="497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ranklin Gothic Medium" panose="020B0603020102020204" pitchFamily="34" charset="0"/>
              </a:rPr>
              <a:t>Undo log of memory location x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3B642A-3D32-E059-78A1-36A8146C076B}"/>
              </a:ext>
            </a:extLst>
          </p:cNvPr>
          <p:cNvSpPr/>
          <p:nvPr/>
        </p:nvSpPr>
        <p:spPr>
          <a:xfrm>
            <a:off x="4144566" y="4838139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AC47E1-FC75-E9A4-1797-B21C9D4C285A}"/>
              </a:ext>
            </a:extLst>
          </p:cNvPr>
          <p:cNvSpPr/>
          <p:nvPr/>
        </p:nvSpPr>
        <p:spPr>
          <a:xfrm>
            <a:off x="4788624" y="5149887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cxnSp>
        <p:nvCxnSpPr>
          <p:cNvPr id="49" name="Google Shape;71;p14">
            <a:extLst>
              <a:ext uri="{FF2B5EF4-FFF2-40B4-BE49-F238E27FC236}">
                <a16:creationId xmlns:a16="http://schemas.microsoft.com/office/drawing/2014/main" id="{FDA2935E-AAD2-4329-FF61-917B892256B8}"/>
              </a:ext>
            </a:extLst>
          </p:cNvPr>
          <p:cNvCxnSpPr>
            <a:cxnSpLocks/>
          </p:cNvCxnSpPr>
          <p:nvPr/>
        </p:nvCxnSpPr>
        <p:spPr>
          <a:xfrm>
            <a:off x="2909754" y="3089776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62;p14">
            <a:extLst>
              <a:ext uri="{FF2B5EF4-FFF2-40B4-BE49-F238E27FC236}">
                <a16:creationId xmlns:a16="http://schemas.microsoft.com/office/drawing/2014/main" id="{9BB9F27D-F682-5A97-3AFC-F00CE0398E71}"/>
              </a:ext>
            </a:extLst>
          </p:cNvPr>
          <p:cNvSpPr/>
          <p:nvPr/>
        </p:nvSpPr>
        <p:spPr>
          <a:xfrm>
            <a:off x="1810787" y="2765157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3" name="Google Shape;86;p14">
            <a:extLst>
              <a:ext uri="{FF2B5EF4-FFF2-40B4-BE49-F238E27FC236}">
                <a16:creationId xmlns:a16="http://schemas.microsoft.com/office/drawing/2014/main" id="{197F94BD-6703-C760-77EC-5DFB80608D28}"/>
              </a:ext>
            </a:extLst>
          </p:cNvPr>
          <p:cNvCxnSpPr>
            <a:cxnSpLocks/>
          </p:cNvCxnSpPr>
          <p:nvPr/>
        </p:nvCxnSpPr>
        <p:spPr>
          <a:xfrm>
            <a:off x="5007953" y="3486539"/>
            <a:ext cx="499646" cy="496612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54" name="Google Shape;87;p14">
            <a:extLst>
              <a:ext uri="{FF2B5EF4-FFF2-40B4-BE49-F238E27FC236}">
                <a16:creationId xmlns:a16="http://schemas.microsoft.com/office/drawing/2014/main" id="{80016049-B4D1-7FCE-3A00-EA2B50E8DEFA}"/>
              </a:ext>
            </a:extLst>
          </p:cNvPr>
          <p:cNvCxnSpPr/>
          <p:nvPr/>
        </p:nvCxnSpPr>
        <p:spPr>
          <a:xfrm flipH="1">
            <a:off x="5007953" y="3104548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62AF167-5968-8318-CC42-0924D16D0CB7}"/>
              </a:ext>
            </a:extLst>
          </p:cNvPr>
          <p:cNvSpPr/>
          <p:nvPr/>
        </p:nvSpPr>
        <p:spPr>
          <a:xfrm>
            <a:off x="5507599" y="3921701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56" name="Google Shape;88;p14">
            <a:extLst>
              <a:ext uri="{FF2B5EF4-FFF2-40B4-BE49-F238E27FC236}">
                <a16:creationId xmlns:a16="http://schemas.microsoft.com/office/drawing/2014/main" id="{D7CE7B9B-8B21-FD96-CA6B-CB627E4E9069}"/>
              </a:ext>
            </a:extLst>
          </p:cNvPr>
          <p:cNvSpPr/>
          <p:nvPr/>
        </p:nvSpPr>
        <p:spPr>
          <a:xfrm>
            <a:off x="4048632" y="2793268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commit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F8F2AFE-5930-B67A-4101-5762492CC5EC}"/>
              </a:ext>
            </a:extLst>
          </p:cNvPr>
          <p:cNvSpPr/>
          <p:nvPr/>
        </p:nvSpPr>
        <p:spPr>
          <a:xfrm>
            <a:off x="6709171" y="3930211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259931-EE0D-6538-1385-2B33A3FBDCF1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163725" y="3667265"/>
            <a:ext cx="1284779" cy="148262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055894A-1925-EA00-7E45-85D83006291F}"/>
              </a:ext>
            </a:extLst>
          </p:cNvPr>
          <p:cNvSpPr/>
          <p:nvPr/>
        </p:nvSpPr>
        <p:spPr>
          <a:xfrm>
            <a:off x="8255085" y="3963867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Recovery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316103B3-B3EE-B0D2-C3BE-45E92585330A}"/>
              </a:ext>
            </a:extLst>
          </p:cNvPr>
          <p:cNvCxnSpPr>
            <a:cxnSpLocks/>
            <a:stCxn id="38" idx="2"/>
            <a:endCxn id="42" idx="3"/>
          </p:cNvCxnSpPr>
          <p:nvPr/>
        </p:nvCxnSpPr>
        <p:spPr>
          <a:xfrm rot="5400000">
            <a:off x="7255894" y="3547849"/>
            <a:ext cx="532971" cy="2666985"/>
          </a:xfrm>
          <a:prstGeom prst="curvedConnector2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733AC09-E609-1B57-614D-FCBD8C21DB6B}"/>
              </a:ext>
            </a:extLst>
          </p:cNvPr>
          <p:cNvSpPr txBox="1"/>
          <p:nvPr/>
        </p:nvSpPr>
        <p:spPr>
          <a:xfrm>
            <a:off x="7752131" y="4970248"/>
            <a:ext cx="2812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Franklin Gothic Medium" panose="020B0603020102020204" pitchFamily="34" charset="0"/>
              </a:rPr>
              <a:t>Read from already updated data</a:t>
            </a:r>
          </a:p>
        </p:txBody>
      </p:sp>
      <p:cxnSp>
        <p:nvCxnSpPr>
          <p:cNvPr id="31" name="Google Shape;89;p14">
            <a:extLst>
              <a:ext uri="{FF2B5EF4-FFF2-40B4-BE49-F238E27FC236}">
                <a16:creationId xmlns:a16="http://schemas.microsoft.com/office/drawing/2014/main" id="{B61E1E2D-710D-A2AD-6CCE-BD4D93D503A5}"/>
              </a:ext>
            </a:extLst>
          </p:cNvPr>
          <p:cNvCxnSpPr>
            <a:cxnSpLocks/>
          </p:cNvCxnSpPr>
          <p:nvPr/>
        </p:nvCxnSpPr>
        <p:spPr>
          <a:xfrm>
            <a:off x="6470931" y="3078771"/>
            <a:ext cx="0" cy="1751341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" name="Google Shape;90;p14">
            <a:extLst>
              <a:ext uri="{FF2B5EF4-FFF2-40B4-BE49-F238E27FC236}">
                <a16:creationId xmlns:a16="http://schemas.microsoft.com/office/drawing/2014/main" id="{F40D475E-4191-F8F7-B09D-98DE69C5ECF5}"/>
              </a:ext>
            </a:extLst>
          </p:cNvPr>
          <p:cNvSpPr/>
          <p:nvPr/>
        </p:nvSpPr>
        <p:spPr>
          <a:xfrm>
            <a:off x="6164779" y="2781168"/>
            <a:ext cx="538542" cy="401802"/>
          </a:xfrm>
          <a:prstGeom prst="lightningBolt">
            <a:avLst/>
          </a:prstGeom>
          <a:solidFill>
            <a:srgbClr val="FFD966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Franklin Gothic Medium" panose="020B06030201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334A4D-78BD-EB32-5516-FA8537CF7E7E}"/>
              </a:ext>
            </a:extLst>
          </p:cNvPr>
          <p:cNvSpPr txBox="1"/>
          <p:nvPr/>
        </p:nvSpPr>
        <p:spPr>
          <a:xfrm>
            <a:off x="693639" y="3983151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F72566-2BAB-5BE1-68F4-30C5196D1A5E}"/>
              </a:ext>
            </a:extLst>
          </p:cNvPr>
          <p:cNvSpPr txBox="1"/>
          <p:nvPr/>
        </p:nvSpPr>
        <p:spPr>
          <a:xfrm>
            <a:off x="678557" y="4811423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1BE88DB-35BD-47C2-DE5F-B83EC138B1D7}"/>
              </a:ext>
            </a:extLst>
          </p:cNvPr>
          <p:cNvSpPr/>
          <p:nvPr/>
        </p:nvSpPr>
        <p:spPr>
          <a:xfrm>
            <a:off x="512344" y="5813160"/>
            <a:ext cx="11036969" cy="940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Franklin Gothic Medium" panose="020B0603020102020204" pitchFamily="34" charset="0"/>
              </a:rPr>
              <a:t>Ordering must be guaranteed between CPU and NDP</a:t>
            </a:r>
          </a:p>
        </p:txBody>
      </p:sp>
    </p:spTree>
    <p:extLst>
      <p:ext uri="{BB962C8B-B14F-4D97-AF65-F5344CB8AC3E}">
        <p14:creationId xmlns:p14="http://schemas.microsoft.com/office/powerpoint/2010/main" val="125825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52" grpId="0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1007-1B63-DECA-ADA3-BD217181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E303-F04F-2491-47C8-E58AA4E4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645" cy="4895850"/>
          </a:xfrm>
        </p:spPr>
        <p:txBody>
          <a:bodyPr>
            <a:normAutofit fontScale="92500"/>
          </a:bodyPr>
          <a:lstStyle/>
          <a:p>
            <a:r>
              <a:rPr lang="en-US">
                <a:latin typeface="Franklin Gothic Medium" panose="020B0603020102020204" pitchFamily="34" charset="0"/>
              </a:rPr>
              <a:t>Storage-class applications need crash consistency</a:t>
            </a:r>
          </a:p>
          <a:p>
            <a:r>
              <a:rPr lang="en-US">
                <a:latin typeface="Franklin Gothic Medium" panose="020B0603020102020204" pitchFamily="34" charset="0"/>
              </a:rPr>
              <a:t>To enable failure-recovery, these applications need to </a:t>
            </a: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Perform memory operations in specific orders </a:t>
            </a: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Introduce additional data-intensive operations (e.g., logging)</a:t>
            </a:r>
          </a:p>
          <a:p>
            <a:r>
              <a:rPr lang="en-US">
                <a:latin typeface="Franklin Gothic Medium" panose="020B0603020102020204" pitchFamily="34" charset="0"/>
              </a:rPr>
              <a:t>Data-intensive operations are well suited for near data processing (NDP)</a:t>
            </a:r>
          </a:p>
          <a:p>
            <a:r>
              <a:rPr lang="en-US">
                <a:latin typeface="Franklin Gothic Medium" panose="020B0603020102020204" pitchFamily="34" charset="0"/>
              </a:rPr>
              <a:t>Our proposal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:</a:t>
            </a: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Accelerates common operations in crash consistency mechanisms </a:t>
            </a: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Enforces memory operation ordering near memory</a:t>
            </a: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Further scales multiple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devices </a:t>
            </a:r>
          </a:p>
          <a:p>
            <a:r>
              <a:rPr lang="en-US">
                <a:latin typeface="Franklin Gothic Medium" panose="020B0603020102020204" pitchFamily="34" charset="0"/>
              </a:rPr>
              <a:t>We prototyped and evaluated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on an FPGA system</a:t>
            </a:r>
          </a:p>
          <a:p>
            <a:r>
              <a:rPr lang="en-US">
                <a:latin typeface="Franklin Gothic Medium" panose="020B0603020102020204" pitchFamily="34" charset="0"/>
              </a:rPr>
              <a:t>1.22x - 1.35x faster than conventional CPU systems</a:t>
            </a:r>
          </a:p>
          <a:p>
            <a:endParaRPr lang="en-US">
              <a:latin typeface="Franklin Gothic Medium" panose="020B0603020102020204" pitchFamily="34" charset="0"/>
            </a:endParaRPr>
          </a:p>
          <a:p>
            <a:endParaRPr lang="en-US">
              <a:latin typeface="Franklin Gothic Medium" panose="020B0603020102020204" pitchFamily="34" charset="0"/>
            </a:endParaRPr>
          </a:p>
          <a:p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6E01-86F9-BFE6-3743-77D326B4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8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A77B9-6B62-7C2E-10C4-3E1704B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Google Shape;86;p14">
            <a:extLst>
              <a:ext uri="{FF2B5EF4-FFF2-40B4-BE49-F238E27FC236}">
                <a16:creationId xmlns:a16="http://schemas.microsoft.com/office/drawing/2014/main" id="{E103007E-5488-3104-6A26-65668296794A}"/>
              </a:ext>
            </a:extLst>
          </p:cNvPr>
          <p:cNvCxnSpPr>
            <a:cxnSpLocks/>
          </p:cNvCxnSpPr>
          <p:nvPr/>
        </p:nvCxnSpPr>
        <p:spPr>
          <a:xfrm>
            <a:off x="9445027" y="3464848"/>
            <a:ext cx="541201" cy="500547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7" name="Google Shape;87;p14">
            <a:extLst>
              <a:ext uri="{FF2B5EF4-FFF2-40B4-BE49-F238E27FC236}">
                <a16:creationId xmlns:a16="http://schemas.microsoft.com/office/drawing/2014/main" id="{78E5A8DB-E0A6-56DE-681A-34894C6F5594}"/>
              </a:ext>
            </a:extLst>
          </p:cNvPr>
          <p:cNvCxnSpPr/>
          <p:nvPr/>
        </p:nvCxnSpPr>
        <p:spPr>
          <a:xfrm flipH="1">
            <a:off x="9445027" y="3082857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4">
            <a:extLst>
              <a:ext uri="{FF2B5EF4-FFF2-40B4-BE49-F238E27FC236}">
                <a16:creationId xmlns:a16="http://schemas.microsoft.com/office/drawing/2014/main" id="{C2374885-515C-B047-2EFC-9B86EAF7274B}"/>
              </a:ext>
            </a:extLst>
          </p:cNvPr>
          <p:cNvSpPr/>
          <p:nvPr/>
        </p:nvSpPr>
        <p:spPr>
          <a:xfrm>
            <a:off x="9029780" y="2736790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recovery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D81137-696C-DBC6-9DE2-2E6A93E0AA25}"/>
              </a:ext>
            </a:extLst>
          </p:cNvPr>
          <p:cNvSpPr/>
          <p:nvPr/>
        </p:nvSpPr>
        <p:spPr>
          <a:xfrm>
            <a:off x="1347276" y="4777438"/>
            <a:ext cx="10246960" cy="7148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8CF011-181B-E14A-08DD-CD6242AC7109}"/>
              </a:ext>
            </a:extLst>
          </p:cNvPr>
          <p:cNvCxnSpPr>
            <a:cxnSpLocks/>
          </p:cNvCxnSpPr>
          <p:nvPr/>
        </p:nvCxnSpPr>
        <p:spPr>
          <a:xfrm>
            <a:off x="1400858" y="3348429"/>
            <a:ext cx="10193378" cy="15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E17B0E-9E4A-446B-0DEB-0F42AC65DA71}"/>
              </a:ext>
            </a:extLst>
          </p:cNvPr>
          <p:cNvCxnSpPr>
            <a:cxnSpLocks/>
          </p:cNvCxnSpPr>
          <p:nvPr/>
        </p:nvCxnSpPr>
        <p:spPr>
          <a:xfrm flipV="1">
            <a:off x="1400858" y="4212859"/>
            <a:ext cx="10193378" cy="6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6E1984-B0A2-946D-86F5-3F53AF4FEEB5}"/>
              </a:ext>
            </a:extLst>
          </p:cNvPr>
          <p:cNvSpPr/>
          <p:nvPr/>
        </p:nvSpPr>
        <p:spPr>
          <a:xfrm>
            <a:off x="2600354" y="3887365"/>
            <a:ext cx="1212257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0434AAF-6B05-C5A6-56D1-1CA23AA46851}"/>
              </a:ext>
            </a:extLst>
          </p:cNvPr>
          <p:cNvSpPr/>
          <p:nvPr/>
        </p:nvSpPr>
        <p:spPr>
          <a:xfrm>
            <a:off x="3812611" y="3894329"/>
            <a:ext cx="1170830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</a:t>
            </a:r>
            <a:r>
              <a:rPr lang="en-US" err="1">
                <a:latin typeface="Franklin Gothic Medium" panose="020B0603020102020204" pitchFamily="34" charset="0"/>
              </a:rPr>
              <a:t>undolog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DC7958-92F4-ADDC-DD16-E48E9BBE8BF5}"/>
              </a:ext>
            </a:extLst>
          </p:cNvPr>
          <p:cNvSpPr/>
          <p:nvPr/>
        </p:nvSpPr>
        <p:spPr>
          <a:xfrm>
            <a:off x="4758143" y="3014057"/>
            <a:ext cx="1487211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108B8B-5934-6028-216B-05C8D429CFFB}"/>
              </a:ext>
            </a:extLst>
          </p:cNvPr>
          <p:cNvSpPr txBox="1"/>
          <p:nvPr/>
        </p:nvSpPr>
        <p:spPr>
          <a:xfrm>
            <a:off x="563556" y="3148374"/>
            <a:ext cx="8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CPU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37E019-3611-2502-0772-21E91FE5BEBE}"/>
              </a:ext>
            </a:extLst>
          </p:cNvPr>
          <p:cNvCxnSpPr>
            <a:cxnSpLocks/>
          </p:cNvCxnSpPr>
          <p:nvPr/>
        </p:nvCxnSpPr>
        <p:spPr>
          <a:xfrm flipV="1">
            <a:off x="4088075" y="4552282"/>
            <a:ext cx="142750" cy="27616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825A73-51D0-7879-7B0A-65DF3D3B37C1}"/>
              </a:ext>
            </a:extLst>
          </p:cNvPr>
          <p:cNvCxnSpPr>
            <a:cxnSpLocks/>
          </p:cNvCxnSpPr>
          <p:nvPr/>
        </p:nvCxnSpPr>
        <p:spPr>
          <a:xfrm>
            <a:off x="2600354" y="3545173"/>
            <a:ext cx="252521" cy="34219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8EC641-C064-F18F-96B6-2AE5941FC963}"/>
              </a:ext>
            </a:extLst>
          </p:cNvPr>
          <p:cNvSpPr txBox="1"/>
          <p:nvPr/>
        </p:nvSpPr>
        <p:spPr>
          <a:xfrm>
            <a:off x="653783" y="2285905"/>
            <a:ext cx="497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ranklin Gothic Medium" panose="020B0603020102020204" pitchFamily="34" charset="0"/>
              </a:rPr>
              <a:t>Undo log of memory location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B0152-D743-83DF-233A-40D75719215C}"/>
              </a:ext>
            </a:extLst>
          </p:cNvPr>
          <p:cNvSpPr/>
          <p:nvPr/>
        </p:nvSpPr>
        <p:spPr>
          <a:xfrm>
            <a:off x="3816091" y="4820383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7BD0E7-E63C-8516-6ECD-91D201A37DB2}"/>
              </a:ext>
            </a:extLst>
          </p:cNvPr>
          <p:cNvSpPr/>
          <p:nvPr/>
        </p:nvSpPr>
        <p:spPr>
          <a:xfrm>
            <a:off x="5888801" y="5133053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cxnSp>
        <p:nvCxnSpPr>
          <p:cNvPr id="24" name="Google Shape;71;p14">
            <a:extLst>
              <a:ext uri="{FF2B5EF4-FFF2-40B4-BE49-F238E27FC236}">
                <a16:creationId xmlns:a16="http://schemas.microsoft.com/office/drawing/2014/main" id="{403E8951-F386-F34C-4C91-DB6EF1A576A4}"/>
              </a:ext>
            </a:extLst>
          </p:cNvPr>
          <p:cNvCxnSpPr>
            <a:cxnSpLocks/>
          </p:cNvCxnSpPr>
          <p:nvPr/>
        </p:nvCxnSpPr>
        <p:spPr>
          <a:xfrm>
            <a:off x="2581279" y="3072020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62;p14">
            <a:extLst>
              <a:ext uri="{FF2B5EF4-FFF2-40B4-BE49-F238E27FC236}">
                <a16:creationId xmlns:a16="http://schemas.microsoft.com/office/drawing/2014/main" id="{52D8C648-F6F5-A348-64C2-224BB8BA0DC5}"/>
              </a:ext>
            </a:extLst>
          </p:cNvPr>
          <p:cNvSpPr/>
          <p:nvPr/>
        </p:nvSpPr>
        <p:spPr>
          <a:xfrm>
            <a:off x="1482312" y="2747401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" name="Google Shape;86;p14">
            <a:extLst>
              <a:ext uri="{FF2B5EF4-FFF2-40B4-BE49-F238E27FC236}">
                <a16:creationId xmlns:a16="http://schemas.microsoft.com/office/drawing/2014/main" id="{877C0CB4-8509-64F4-877E-0344659F3642}"/>
              </a:ext>
            </a:extLst>
          </p:cNvPr>
          <p:cNvCxnSpPr>
            <a:cxnSpLocks/>
          </p:cNvCxnSpPr>
          <p:nvPr/>
        </p:nvCxnSpPr>
        <p:spPr>
          <a:xfrm>
            <a:off x="6739096" y="3468783"/>
            <a:ext cx="499646" cy="496612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29" name="Google Shape;87;p14">
            <a:extLst>
              <a:ext uri="{FF2B5EF4-FFF2-40B4-BE49-F238E27FC236}">
                <a16:creationId xmlns:a16="http://schemas.microsoft.com/office/drawing/2014/main" id="{C5D5C201-AA9D-E930-1A2E-16873BE08AE3}"/>
              </a:ext>
            </a:extLst>
          </p:cNvPr>
          <p:cNvCxnSpPr/>
          <p:nvPr/>
        </p:nvCxnSpPr>
        <p:spPr>
          <a:xfrm flipH="1">
            <a:off x="6739096" y="3086792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6B7677F-30B5-6363-D5FA-8F8841DE0E75}"/>
              </a:ext>
            </a:extLst>
          </p:cNvPr>
          <p:cNvSpPr/>
          <p:nvPr/>
        </p:nvSpPr>
        <p:spPr>
          <a:xfrm>
            <a:off x="7238742" y="3903945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31" name="Google Shape;88;p14">
            <a:extLst>
              <a:ext uri="{FF2B5EF4-FFF2-40B4-BE49-F238E27FC236}">
                <a16:creationId xmlns:a16="http://schemas.microsoft.com/office/drawing/2014/main" id="{0D06C08B-0955-F26F-DEB1-45874DD512F1}"/>
              </a:ext>
            </a:extLst>
          </p:cNvPr>
          <p:cNvSpPr/>
          <p:nvPr/>
        </p:nvSpPr>
        <p:spPr>
          <a:xfrm>
            <a:off x="5779775" y="2775512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commit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F6DCD0D-91D0-1013-4079-E53180316C69}"/>
              </a:ext>
            </a:extLst>
          </p:cNvPr>
          <p:cNvSpPr/>
          <p:nvPr/>
        </p:nvSpPr>
        <p:spPr>
          <a:xfrm>
            <a:off x="8440314" y="3912455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58E67F-C2E7-6CDB-7E9B-69C06FF0BCB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263902" y="3650431"/>
            <a:ext cx="1284779" cy="148262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BA267E3-A448-EB31-1A99-B2D15B1E2F06}"/>
              </a:ext>
            </a:extLst>
          </p:cNvPr>
          <p:cNvSpPr/>
          <p:nvPr/>
        </p:nvSpPr>
        <p:spPr>
          <a:xfrm>
            <a:off x="9986228" y="3937233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Recovery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3B01E552-A5AB-A8B3-3743-66F215780BFA}"/>
              </a:ext>
            </a:extLst>
          </p:cNvPr>
          <p:cNvCxnSpPr>
            <a:cxnSpLocks/>
            <a:stCxn id="34" idx="2"/>
            <a:endCxn id="78" idx="3"/>
          </p:cNvCxnSpPr>
          <p:nvPr/>
        </p:nvCxnSpPr>
        <p:spPr>
          <a:xfrm rot="5400000">
            <a:off x="7567276" y="2267754"/>
            <a:ext cx="699271" cy="5340207"/>
          </a:xfrm>
          <a:prstGeom prst="curvedConnector2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oogle Shape;89;p14">
            <a:extLst>
              <a:ext uri="{FF2B5EF4-FFF2-40B4-BE49-F238E27FC236}">
                <a16:creationId xmlns:a16="http://schemas.microsoft.com/office/drawing/2014/main" id="{1A3492F0-BBF4-F464-0EDF-F7A98498630F}"/>
              </a:ext>
            </a:extLst>
          </p:cNvPr>
          <p:cNvCxnSpPr>
            <a:cxnSpLocks/>
          </p:cNvCxnSpPr>
          <p:nvPr/>
        </p:nvCxnSpPr>
        <p:spPr>
          <a:xfrm>
            <a:off x="8202074" y="3061015"/>
            <a:ext cx="0" cy="1751341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7" name="Google Shape;90;p14">
            <a:extLst>
              <a:ext uri="{FF2B5EF4-FFF2-40B4-BE49-F238E27FC236}">
                <a16:creationId xmlns:a16="http://schemas.microsoft.com/office/drawing/2014/main" id="{7DC631FE-A69B-B71A-D1CF-1A25158E852A}"/>
              </a:ext>
            </a:extLst>
          </p:cNvPr>
          <p:cNvSpPr/>
          <p:nvPr/>
        </p:nvSpPr>
        <p:spPr>
          <a:xfrm>
            <a:off x="7895922" y="2763412"/>
            <a:ext cx="538542" cy="401802"/>
          </a:xfrm>
          <a:prstGeom prst="lightningBolt">
            <a:avLst/>
          </a:prstGeom>
          <a:solidFill>
            <a:srgbClr val="FFD966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Franklin Gothic Medium" panose="020B0603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DA3418-A8C8-A8DF-A3E1-D70D0B5DCABC}"/>
              </a:ext>
            </a:extLst>
          </p:cNvPr>
          <p:cNvSpPr txBox="1"/>
          <p:nvPr/>
        </p:nvSpPr>
        <p:spPr>
          <a:xfrm>
            <a:off x="365164" y="3965395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DE97D5-2468-EAE8-93A9-BB4663EEE8C2}"/>
              </a:ext>
            </a:extLst>
          </p:cNvPr>
          <p:cNvSpPr txBox="1"/>
          <p:nvPr/>
        </p:nvSpPr>
        <p:spPr>
          <a:xfrm>
            <a:off x="350082" y="4793667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35BAB78-40B3-4A73-2D63-FC65968BC809}"/>
              </a:ext>
            </a:extLst>
          </p:cNvPr>
          <p:cNvSpPr txBox="1">
            <a:spLocks/>
          </p:cNvSpPr>
          <p:nvPr/>
        </p:nvSpPr>
        <p:spPr>
          <a:xfrm>
            <a:off x="773029" y="-164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Franklin Gothic Medium" panose="020B0603020102020204" pitchFamily="34" charset="0"/>
              </a:rPr>
              <a:t>Naïve solution: CPU-centric ordering</a:t>
            </a:r>
          </a:p>
        </p:txBody>
      </p:sp>
      <p:sp>
        <p:nvSpPr>
          <p:cNvPr id="51" name="Content Placeholder 1">
            <a:extLst>
              <a:ext uri="{FF2B5EF4-FFF2-40B4-BE49-F238E27FC236}">
                <a16:creationId xmlns:a16="http://schemas.microsoft.com/office/drawing/2014/main" id="{185ADD23-6AEF-B8BF-74A4-04F5FF113C38}"/>
              </a:ext>
            </a:extLst>
          </p:cNvPr>
          <p:cNvSpPr txBox="1">
            <a:spLocks/>
          </p:cNvSpPr>
          <p:nvPr/>
        </p:nvSpPr>
        <p:spPr>
          <a:xfrm>
            <a:off x="838199" y="841804"/>
            <a:ext cx="11111145" cy="1770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>
                <a:latin typeface="Franklin Gothic Medium" panose="020B0603020102020204" pitchFamily="34" charset="0"/>
              </a:rPr>
              <a:t>Naïve CPU based ordering result in significant communication overhead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The NDP performance gain is foreshadowed by communication overhead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3E3BAC-48F5-1375-D45E-44918D774FD9}"/>
              </a:ext>
            </a:extLst>
          </p:cNvPr>
          <p:cNvCxnSpPr>
            <a:cxnSpLocks/>
          </p:cNvCxnSpPr>
          <p:nvPr/>
        </p:nvCxnSpPr>
        <p:spPr>
          <a:xfrm flipV="1">
            <a:off x="4622391" y="3606137"/>
            <a:ext cx="142750" cy="276165"/>
          </a:xfrm>
          <a:prstGeom prst="straightConnector1">
            <a:avLst/>
          </a:prstGeom>
          <a:ln w="2857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771B800-8284-AE11-3DF2-B8D5440EFDB1}"/>
              </a:ext>
            </a:extLst>
          </p:cNvPr>
          <p:cNvSpPr txBox="1"/>
          <p:nvPr/>
        </p:nvSpPr>
        <p:spPr>
          <a:xfrm>
            <a:off x="2506025" y="3268315"/>
            <a:ext cx="240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  <a:latin typeface="Franklin Gothic Medium" panose="020B0603020102020204" pitchFamily="34" charset="0"/>
              </a:rPr>
              <a:t>CPU NDP ordering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5201164-EB82-6264-BA72-825AD8B499DD}"/>
              </a:ext>
            </a:extLst>
          </p:cNvPr>
          <p:cNvSpPr/>
          <p:nvPr/>
        </p:nvSpPr>
        <p:spPr>
          <a:xfrm>
            <a:off x="3927047" y="5133203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write log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E78D70B-F7F0-1714-2A72-2DF222117AB1}"/>
              </a:ext>
            </a:extLst>
          </p:cNvPr>
          <p:cNvSpPr txBox="1"/>
          <p:nvPr/>
        </p:nvSpPr>
        <p:spPr>
          <a:xfrm>
            <a:off x="8576078" y="5128963"/>
            <a:ext cx="2812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  <a:latin typeface="Franklin Gothic Medium" panose="020B0603020102020204" pitchFamily="34" charset="0"/>
              </a:rPr>
              <a:t>Read from consistent data</a:t>
            </a:r>
          </a:p>
        </p:txBody>
      </p:sp>
      <p:cxnSp>
        <p:nvCxnSpPr>
          <p:cNvPr id="81" name="Google Shape;86;p14">
            <a:extLst>
              <a:ext uri="{FF2B5EF4-FFF2-40B4-BE49-F238E27FC236}">
                <a16:creationId xmlns:a16="http://schemas.microsoft.com/office/drawing/2014/main" id="{53D51FAA-5DC9-3C59-F303-3011898819A7}"/>
              </a:ext>
            </a:extLst>
          </p:cNvPr>
          <p:cNvCxnSpPr>
            <a:cxnSpLocks/>
          </p:cNvCxnSpPr>
          <p:nvPr/>
        </p:nvCxnSpPr>
        <p:spPr>
          <a:xfrm>
            <a:off x="4700122" y="4554223"/>
            <a:ext cx="312603" cy="54871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999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 animBg="1"/>
      <p:bldP spid="37" grpId="0" animBg="1"/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6FAFBD-C637-C5F3-9BA3-9CD0D128282E}"/>
              </a:ext>
            </a:extLst>
          </p:cNvPr>
          <p:cNvSpPr/>
          <p:nvPr/>
        </p:nvSpPr>
        <p:spPr>
          <a:xfrm>
            <a:off x="1675751" y="5378924"/>
            <a:ext cx="8840498" cy="4001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A77B9-6B62-7C2E-10C4-3E1704B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21</a:t>
            </a:fld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BB4E9B-0009-4C77-DA33-CEF250D2635F}"/>
              </a:ext>
            </a:extLst>
          </p:cNvPr>
          <p:cNvSpPr/>
          <p:nvPr/>
        </p:nvSpPr>
        <p:spPr>
          <a:xfrm>
            <a:off x="1675751" y="5941156"/>
            <a:ext cx="8840498" cy="7148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994416-9813-E42D-58EE-04EC7F4B50F5}"/>
              </a:ext>
            </a:extLst>
          </p:cNvPr>
          <p:cNvCxnSpPr/>
          <p:nvPr/>
        </p:nvCxnSpPr>
        <p:spPr>
          <a:xfrm>
            <a:off x="1729333" y="3940647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E9F2755-4687-72DA-E653-63937B5F6681}"/>
              </a:ext>
            </a:extLst>
          </p:cNvPr>
          <p:cNvCxnSpPr/>
          <p:nvPr/>
        </p:nvCxnSpPr>
        <p:spPr>
          <a:xfrm>
            <a:off x="1729333" y="4812041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5E8452-716B-F963-FB83-1471C1298D9F}"/>
              </a:ext>
            </a:extLst>
          </p:cNvPr>
          <p:cNvSpPr/>
          <p:nvPr/>
        </p:nvSpPr>
        <p:spPr>
          <a:xfrm>
            <a:off x="2928829" y="4479583"/>
            <a:ext cx="1212257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8B0FE32-FC3E-8E48-036A-FA8A6A4FA078}"/>
              </a:ext>
            </a:extLst>
          </p:cNvPr>
          <p:cNvSpPr/>
          <p:nvPr/>
        </p:nvSpPr>
        <p:spPr>
          <a:xfrm>
            <a:off x="4141086" y="4486547"/>
            <a:ext cx="1170830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to </a:t>
            </a:r>
            <a:r>
              <a:rPr lang="en-US" err="1">
                <a:latin typeface="Franklin Gothic Medium" panose="020B0603020102020204" pitchFamily="34" charset="0"/>
              </a:rPr>
              <a:t>undolog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075007E-63B8-B9D6-F701-75562446B820}"/>
              </a:ext>
            </a:extLst>
          </p:cNvPr>
          <p:cNvSpPr/>
          <p:nvPr/>
        </p:nvSpPr>
        <p:spPr>
          <a:xfrm>
            <a:off x="2929339" y="3615153"/>
            <a:ext cx="1487211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18143C-A6FA-1B99-FF8C-428C0459D1E3}"/>
              </a:ext>
            </a:extLst>
          </p:cNvPr>
          <p:cNvSpPr txBox="1"/>
          <p:nvPr/>
        </p:nvSpPr>
        <p:spPr>
          <a:xfrm>
            <a:off x="798944" y="3732287"/>
            <a:ext cx="8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FB8818-D687-BE80-ABA3-967FC192932A}"/>
              </a:ext>
            </a:extLst>
          </p:cNvPr>
          <p:cNvSpPr txBox="1"/>
          <p:nvPr/>
        </p:nvSpPr>
        <p:spPr>
          <a:xfrm>
            <a:off x="579499" y="4561307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F2E6C0-FE93-3FC5-D7AF-BBD811F3C536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416550" y="5137536"/>
            <a:ext cx="309951" cy="89272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F8215BD-4477-3E2C-CA84-3C15A7888971}"/>
              </a:ext>
            </a:extLst>
          </p:cNvPr>
          <p:cNvCxnSpPr>
            <a:cxnSpLocks/>
          </p:cNvCxnSpPr>
          <p:nvPr/>
        </p:nvCxnSpPr>
        <p:spPr>
          <a:xfrm>
            <a:off x="2928829" y="4137391"/>
            <a:ext cx="252521" cy="34219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2A4A34-9373-0690-F4B8-0C020C7A5DA8}"/>
              </a:ext>
            </a:extLst>
          </p:cNvPr>
          <p:cNvSpPr txBox="1"/>
          <p:nvPr/>
        </p:nvSpPr>
        <p:spPr>
          <a:xfrm>
            <a:off x="982258" y="2878123"/>
            <a:ext cx="497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ranklin Gothic Medium" panose="020B0603020102020204" pitchFamily="34" charset="0"/>
              </a:rPr>
              <a:t>Undo log of memory location 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EEADE7-F292-0D29-2534-297832C7D978}"/>
              </a:ext>
            </a:extLst>
          </p:cNvPr>
          <p:cNvSpPr/>
          <p:nvPr/>
        </p:nvSpPr>
        <p:spPr>
          <a:xfrm>
            <a:off x="4144566" y="6022201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BE4D66-5719-A1AF-C2EF-1BCFCA7EEF7B}"/>
              </a:ext>
            </a:extLst>
          </p:cNvPr>
          <p:cNvSpPr/>
          <p:nvPr/>
        </p:nvSpPr>
        <p:spPr>
          <a:xfrm>
            <a:off x="4715141" y="5406743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3258E6-E4BA-2A56-7EC4-607FF0C458F8}"/>
              </a:ext>
            </a:extLst>
          </p:cNvPr>
          <p:cNvSpPr txBox="1"/>
          <p:nvPr/>
        </p:nvSpPr>
        <p:spPr>
          <a:xfrm>
            <a:off x="532879" y="6075219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PM</a:t>
            </a:r>
          </a:p>
        </p:txBody>
      </p:sp>
      <p:cxnSp>
        <p:nvCxnSpPr>
          <p:cNvPr id="55" name="Google Shape;71;p14">
            <a:extLst>
              <a:ext uri="{FF2B5EF4-FFF2-40B4-BE49-F238E27FC236}">
                <a16:creationId xmlns:a16="http://schemas.microsoft.com/office/drawing/2014/main" id="{7E9146BA-A427-921A-878B-3DE3CC7A359E}"/>
              </a:ext>
            </a:extLst>
          </p:cNvPr>
          <p:cNvCxnSpPr>
            <a:cxnSpLocks/>
          </p:cNvCxnSpPr>
          <p:nvPr/>
        </p:nvCxnSpPr>
        <p:spPr>
          <a:xfrm>
            <a:off x="2909754" y="3664238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62;p14">
            <a:extLst>
              <a:ext uri="{FF2B5EF4-FFF2-40B4-BE49-F238E27FC236}">
                <a16:creationId xmlns:a16="http://schemas.microsoft.com/office/drawing/2014/main" id="{AE1E5EC7-53B3-F627-C26D-4C9C0D5C2116}"/>
              </a:ext>
            </a:extLst>
          </p:cNvPr>
          <p:cNvSpPr/>
          <p:nvPr/>
        </p:nvSpPr>
        <p:spPr>
          <a:xfrm>
            <a:off x="1810787" y="3339619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" name="Google Shape;86;p14">
            <a:extLst>
              <a:ext uri="{FF2B5EF4-FFF2-40B4-BE49-F238E27FC236}">
                <a16:creationId xmlns:a16="http://schemas.microsoft.com/office/drawing/2014/main" id="{BC0F23F8-FB62-608F-0579-342923A7C8E3}"/>
              </a:ext>
            </a:extLst>
          </p:cNvPr>
          <p:cNvCxnSpPr>
            <a:cxnSpLocks/>
          </p:cNvCxnSpPr>
          <p:nvPr/>
        </p:nvCxnSpPr>
        <p:spPr>
          <a:xfrm>
            <a:off x="5007953" y="4061001"/>
            <a:ext cx="499646" cy="496612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87;p14">
            <a:extLst>
              <a:ext uri="{FF2B5EF4-FFF2-40B4-BE49-F238E27FC236}">
                <a16:creationId xmlns:a16="http://schemas.microsoft.com/office/drawing/2014/main" id="{F5886693-209C-7E5B-B338-81ED0DB4E7B8}"/>
              </a:ext>
            </a:extLst>
          </p:cNvPr>
          <p:cNvCxnSpPr/>
          <p:nvPr/>
        </p:nvCxnSpPr>
        <p:spPr>
          <a:xfrm flipH="1">
            <a:off x="5007953" y="3679010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FA5028B-D6A8-CC2A-A5BF-23ABA19DA928}"/>
              </a:ext>
            </a:extLst>
          </p:cNvPr>
          <p:cNvSpPr/>
          <p:nvPr/>
        </p:nvSpPr>
        <p:spPr>
          <a:xfrm>
            <a:off x="5507599" y="4496163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60" name="Google Shape;88;p14">
            <a:extLst>
              <a:ext uri="{FF2B5EF4-FFF2-40B4-BE49-F238E27FC236}">
                <a16:creationId xmlns:a16="http://schemas.microsoft.com/office/drawing/2014/main" id="{15273DF7-F829-03D0-74A4-5A095BCC5C5A}"/>
              </a:ext>
            </a:extLst>
          </p:cNvPr>
          <p:cNvSpPr/>
          <p:nvPr/>
        </p:nvSpPr>
        <p:spPr>
          <a:xfrm>
            <a:off x="4048632" y="3367730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commit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EE1D3C7-0A05-03EC-9516-B68B536B81B7}"/>
              </a:ext>
            </a:extLst>
          </p:cNvPr>
          <p:cNvSpPr/>
          <p:nvPr/>
        </p:nvSpPr>
        <p:spPr>
          <a:xfrm>
            <a:off x="6709171" y="4504673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4E40DB1-C19B-65F3-1733-558609F266DA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4365563" y="4241654"/>
            <a:ext cx="1009458" cy="116508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oogle Shape;89;p14">
            <a:extLst>
              <a:ext uri="{FF2B5EF4-FFF2-40B4-BE49-F238E27FC236}">
                <a16:creationId xmlns:a16="http://schemas.microsoft.com/office/drawing/2014/main" id="{E29D8672-9D0C-6F09-48BA-7CAEEFD4B459}"/>
              </a:ext>
            </a:extLst>
          </p:cNvPr>
          <p:cNvCxnSpPr>
            <a:cxnSpLocks/>
          </p:cNvCxnSpPr>
          <p:nvPr/>
        </p:nvCxnSpPr>
        <p:spPr>
          <a:xfrm>
            <a:off x="6470931" y="3647806"/>
            <a:ext cx="0" cy="1751341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8" name="Google Shape;90;p14">
            <a:extLst>
              <a:ext uri="{FF2B5EF4-FFF2-40B4-BE49-F238E27FC236}">
                <a16:creationId xmlns:a16="http://schemas.microsoft.com/office/drawing/2014/main" id="{08DAE762-7B7B-1A04-A99C-276F58AFD618}"/>
              </a:ext>
            </a:extLst>
          </p:cNvPr>
          <p:cNvSpPr/>
          <p:nvPr/>
        </p:nvSpPr>
        <p:spPr>
          <a:xfrm>
            <a:off x="6164779" y="3350203"/>
            <a:ext cx="538542" cy="401802"/>
          </a:xfrm>
          <a:prstGeom prst="lightningBolt">
            <a:avLst/>
          </a:prstGeom>
          <a:solidFill>
            <a:srgbClr val="FFD966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Franklin Gothic Medium" panose="020B0603020102020204" pitchFamily="34" charset="0"/>
            </a:endParaRPr>
          </a:p>
        </p:txBody>
      </p:sp>
      <p:cxnSp>
        <p:nvCxnSpPr>
          <p:cNvPr id="69" name="Google Shape;86;p14">
            <a:extLst>
              <a:ext uri="{FF2B5EF4-FFF2-40B4-BE49-F238E27FC236}">
                <a16:creationId xmlns:a16="http://schemas.microsoft.com/office/drawing/2014/main" id="{7F48B484-1F21-2E26-F456-6684E17A856B}"/>
              </a:ext>
            </a:extLst>
          </p:cNvPr>
          <p:cNvCxnSpPr>
            <a:cxnSpLocks/>
          </p:cNvCxnSpPr>
          <p:nvPr/>
        </p:nvCxnSpPr>
        <p:spPr>
          <a:xfrm>
            <a:off x="7713884" y="3969089"/>
            <a:ext cx="541201" cy="705558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70" name="Google Shape;87;p14">
            <a:extLst>
              <a:ext uri="{FF2B5EF4-FFF2-40B4-BE49-F238E27FC236}">
                <a16:creationId xmlns:a16="http://schemas.microsoft.com/office/drawing/2014/main" id="{CA2E92BA-56B2-881D-6E8B-CA8FE6E645BD}"/>
              </a:ext>
            </a:extLst>
          </p:cNvPr>
          <p:cNvCxnSpPr/>
          <p:nvPr/>
        </p:nvCxnSpPr>
        <p:spPr>
          <a:xfrm flipH="1">
            <a:off x="7713884" y="3587098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80;p14">
            <a:extLst>
              <a:ext uri="{FF2B5EF4-FFF2-40B4-BE49-F238E27FC236}">
                <a16:creationId xmlns:a16="http://schemas.microsoft.com/office/drawing/2014/main" id="{F9B39363-F8B6-7BA4-3AC5-F9D7AF7E8833}"/>
              </a:ext>
            </a:extLst>
          </p:cNvPr>
          <p:cNvSpPr/>
          <p:nvPr/>
        </p:nvSpPr>
        <p:spPr>
          <a:xfrm>
            <a:off x="7298637" y="3241031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recovery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96B38F9-74B4-E993-A4DE-49F4975D81D6}"/>
              </a:ext>
            </a:extLst>
          </p:cNvPr>
          <p:cNvSpPr/>
          <p:nvPr/>
        </p:nvSpPr>
        <p:spPr>
          <a:xfrm>
            <a:off x="8255085" y="4519181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Recovery</a:t>
            </a: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F34DC1C0-5B34-1E19-3672-211C08DE4CD8}"/>
              </a:ext>
            </a:extLst>
          </p:cNvPr>
          <p:cNvCxnSpPr>
            <a:cxnSpLocks/>
            <a:stCxn id="72" idx="2"/>
            <a:endCxn id="75" idx="3"/>
          </p:cNvCxnSpPr>
          <p:nvPr/>
        </p:nvCxnSpPr>
        <p:spPr>
          <a:xfrm rot="5400000">
            <a:off x="7337105" y="4657724"/>
            <a:ext cx="1006321" cy="2031212"/>
          </a:xfrm>
          <a:prstGeom prst="curvedConnector2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2ADF2C6-D249-DB15-BE09-CD824C20696B}"/>
              </a:ext>
            </a:extLst>
          </p:cNvPr>
          <p:cNvSpPr txBox="1"/>
          <p:nvPr/>
        </p:nvSpPr>
        <p:spPr>
          <a:xfrm>
            <a:off x="8420390" y="5607587"/>
            <a:ext cx="2812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  <a:latin typeface="Franklin Gothic Medium" panose="020B0603020102020204" pitchFamily="34" charset="0"/>
              </a:rPr>
              <a:t>Read from consistent data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7B20A88-B4A3-5879-E08A-D971FAECEDEB}"/>
              </a:ext>
            </a:extLst>
          </p:cNvPr>
          <p:cNvSpPr/>
          <p:nvPr/>
        </p:nvSpPr>
        <p:spPr>
          <a:xfrm>
            <a:off x="5504899" y="6022201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25CFB35-9A84-3E76-8917-6222B3076111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5886450" y="5715323"/>
            <a:ext cx="278329" cy="30687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5BA2C1-268E-1C4E-5AA4-46D9CEF47385}"/>
              </a:ext>
            </a:extLst>
          </p:cNvPr>
          <p:cNvSpPr txBox="1"/>
          <p:nvPr/>
        </p:nvSpPr>
        <p:spPr>
          <a:xfrm>
            <a:off x="5770257" y="5273793"/>
            <a:ext cx="2812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  <a:latin typeface="Franklin Gothic Medium" panose="020B0603020102020204" pitchFamily="34" charset="0"/>
              </a:rPr>
              <a:t>Write is stalled until read is complete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A40B2C-30DC-4FA8-8421-A29F9924B22F}"/>
              </a:ext>
            </a:extLst>
          </p:cNvPr>
          <p:cNvSpPr txBox="1">
            <a:spLocks/>
          </p:cNvSpPr>
          <p:nvPr/>
        </p:nvSpPr>
        <p:spPr>
          <a:xfrm>
            <a:off x="773029" y="-164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Franklin Gothic Medium" panose="020B0603020102020204" pitchFamily="34" charset="0"/>
              </a:rPr>
              <a:t>PPO: CPU-NDP Partitioned persist ordering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FC28A54-96AE-5D02-C703-5C4035890C35}"/>
              </a:ext>
            </a:extLst>
          </p:cNvPr>
          <p:cNvSpPr txBox="1">
            <a:spLocks/>
          </p:cNvSpPr>
          <p:nvPr/>
        </p:nvSpPr>
        <p:spPr>
          <a:xfrm>
            <a:off x="838199" y="841804"/>
            <a:ext cx="11013489" cy="2044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err="1">
                <a:latin typeface="Franklin Gothic Medium" panose="020B0603020102020204" pitchFamily="34" charset="0"/>
              </a:rPr>
              <a:t>NearPM</a:t>
            </a:r>
            <a:r>
              <a:rPr lang="en-US" sz="2700">
                <a:latin typeface="Franklin Gothic Medium" panose="020B0603020102020204" pitchFamily="34" charset="0"/>
              </a:rPr>
              <a:t> handles ordering near memory</a:t>
            </a:r>
          </a:p>
          <a:p>
            <a:r>
              <a:rPr lang="en-US" sz="2700" err="1">
                <a:latin typeface="Franklin Gothic Medium" panose="020B0603020102020204" pitchFamily="34" charset="0"/>
              </a:rPr>
              <a:t>NearPM</a:t>
            </a:r>
            <a:r>
              <a:rPr lang="en-US" sz="2700">
                <a:latin typeface="Franklin Gothic Medium" panose="020B0603020102020204" pitchFamily="34" charset="0"/>
              </a:rPr>
              <a:t> removes the communication overhead of the naïve solution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Memory operations are committed to PM in program order by </a:t>
            </a:r>
            <a:r>
              <a:rPr lang="en-US" sz="2700" err="1">
                <a:latin typeface="Franklin Gothic Medium" panose="020B0603020102020204" pitchFamily="34" charset="0"/>
              </a:rPr>
              <a:t>NearPM</a:t>
            </a:r>
            <a:endParaRPr lang="en-US" sz="2700">
              <a:latin typeface="Franklin Gothic Medium" panose="020B0603020102020204" pitchFamily="34" charset="0"/>
            </a:endParaRPr>
          </a:p>
          <a:p>
            <a:r>
              <a:rPr lang="en-US" sz="2700">
                <a:latin typeface="Franklin Gothic Medium" panose="020B0603020102020204" pitchFamily="34" charset="0"/>
              </a:rPr>
              <a:t>We call this CPU-NDP partitioned persist ordering (PPO)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CPU-NDP PPO also provides an added benefit</a:t>
            </a:r>
          </a:p>
          <a:p>
            <a:endParaRPr lang="en-US" sz="2700">
              <a:latin typeface="Franklin Gothic Medium" panose="020B0603020102020204" pitchFamily="34" charset="0"/>
            </a:endParaRPr>
          </a:p>
          <a:p>
            <a:pPr marL="0" indent="0">
              <a:buNone/>
            </a:pPr>
            <a:endParaRPr lang="en-US" sz="270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5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8" grpId="0" animBg="1"/>
      <p:bldP spid="71" grpId="0"/>
      <p:bldP spid="72" grpId="0" animBg="1"/>
      <p:bldP spid="74" grpId="0"/>
      <p:bldP spid="75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ntent Placeholder 1">
            <a:extLst>
              <a:ext uri="{FF2B5EF4-FFF2-40B4-BE49-F238E27FC236}">
                <a16:creationId xmlns:a16="http://schemas.microsoft.com/office/drawing/2014/main" id="{02F98373-88D6-9C31-EA7D-8C34AE007343}"/>
              </a:ext>
            </a:extLst>
          </p:cNvPr>
          <p:cNvSpPr txBox="1">
            <a:spLocks/>
          </p:cNvSpPr>
          <p:nvPr/>
        </p:nvSpPr>
        <p:spPr>
          <a:xfrm>
            <a:off x="838200" y="841804"/>
            <a:ext cx="10515600" cy="1770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>
                <a:latin typeface="Franklin Gothic Medium" panose="020B0603020102020204" pitchFamily="34" charset="0"/>
              </a:rPr>
              <a:t>NDP can execute operations in parallel internally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Operations can execute in parallel as long as no memory is shared</a:t>
            </a:r>
          </a:p>
          <a:p>
            <a:pPr marL="0" indent="0">
              <a:buNone/>
            </a:pPr>
            <a:endParaRPr lang="en-US" sz="2700">
              <a:latin typeface="Franklin Gothic Medium" panose="020B0603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A77B9-6B62-7C2E-10C4-3E1704B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60B4A1-8893-0074-776A-C0B2802012A8}"/>
              </a:ext>
            </a:extLst>
          </p:cNvPr>
          <p:cNvSpPr/>
          <p:nvPr/>
        </p:nvSpPr>
        <p:spPr>
          <a:xfrm>
            <a:off x="1729333" y="5010096"/>
            <a:ext cx="8840498" cy="650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5D8E1F-9BE6-70CA-B849-C3364AB4A08C}"/>
              </a:ext>
            </a:extLst>
          </p:cNvPr>
          <p:cNvSpPr/>
          <p:nvPr/>
        </p:nvSpPr>
        <p:spPr>
          <a:xfrm>
            <a:off x="1729333" y="5702646"/>
            <a:ext cx="8840498" cy="7148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1A58AD-C41A-44F5-3339-C9A98067EA04}"/>
              </a:ext>
            </a:extLst>
          </p:cNvPr>
          <p:cNvCxnSpPr/>
          <p:nvPr/>
        </p:nvCxnSpPr>
        <p:spPr>
          <a:xfrm>
            <a:off x="1729333" y="3097259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4BBD95-8CCD-40CA-461C-F4E6426CB237}"/>
              </a:ext>
            </a:extLst>
          </p:cNvPr>
          <p:cNvCxnSpPr/>
          <p:nvPr/>
        </p:nvCxnSpPr>
        <p:spPr>
          <a:xfrm>
            <a:off x="1729333" y="4287184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3CED21-53F1-9532-D5B8-5A6D2592CF95}"/>
              </a:ext>
            </a:extLst>
          </p:cNvPr>
          <p:cNvSpPr/>
          <p:nvPr/>
        </p:nvSpPr>
        <p:spPr>
          <a:xfrm>
            <a:off x="2735345" y="3636195"/>
            <a:ext cx="140574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 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EE88CE-08C7-010D-582D-5EB9144B0135}"/>
              </a:ext>
            </a:extLst>
          </p:cNvPr>
          <p:cNvSpPr/>
          <p:nvPr/>
        </p:nvSpPr>
        <p:spPr>
          <a:xfrm>
            <a:off x="4141086" y="3643159"/>
            <a:ext cx="1170830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x to </a:t>
            </a:r>
            <a:r>
              <a:rPr lang="en-US" err="1">
                <a:latin typeface="Franklin Gothic Medium" panose="020B0603020102020204" pitchFamily="34" charset="0"/>
              </a:rPr>
              <a:t>undolog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676F31-6889-FE2F-B514-3D1EDC096451}"/>
              </a:ext>
            </a:extLst>
          </p:cNvPr>
          <p:cNvSpPr/>
          <p:nvPr/>
        </p:nvSpPr>
        <p:spPr>
          <a:xfrm>
            <a:off x="3169327" y="2736907"/>
            <a:ext cx="1041771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Update value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9FCA8-1142-846A-92FC-0BBF153266A1}"/>
              </a:ext>
            </a:extLst>
          </p:cNvPr>
          <p:cNvSpPr txBox="1"/>
          <p:nvPr/>
        </p:nvSpPr>
        <p:spPr>
          <a:xfrm>
            <a:off x="798944" y="2888899"/>
            <a:ext cx="8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7923C-18F8-8FBF-336C-5FE5FDBC94FD}"/>
              </a:ext>
            </a:extLst>
          </p:cNvPr>
          <p:cNvSpPr txBox="1"/>
          <p:nvPr/>
        </p:nvSpPr>
        <p:spPr>
          <a:xfrm>
            <a:off x="579499" y="4034496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5162CE-B2DE-F98B-C08C-AFCAF0961DD0}"/>
              </a:ext>
            </a:extLst>
          </p:cNvPr>
          <p:cNvCxnSpPr>
            <a:cxnSpLocks/>
          </p:cNvCxnSpPr>
          <p:nvPr/>
        </p:nvCxnSpPr>
        <p:spPr>
          <a:xfrm>
            <a:off x="2724643" y="3294003"/>
            <a:ext cx="252521" cy="34219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256871-68D3-94B7-2074-580ED969945F}"/>
              </a:ext>
            </a:extLst>
          </p:cNvPr>
          <p:cNvSpPr txBox="1"/>
          <p:nvPr/>
        </p:nvSpPr>
        <p:spPr>
          <a:xfrm>
            <a:off x="982258" y="1857182"/>
            <a:ext cx="497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ranklin Gothic Medium" panose="020B0603020102020204" pitchFamily="34" charset="0"/>
              </a:rPr>
              <a:t>Undo log of memory locations x and 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A2A1D8-48BC-5EE4-A7E6-9C1819D7E8C7}"/>
              </a:ext>
            </a:extLst>
          </p:cNvPr>
          <p:cNvSpPr/>
          <p:nvPr/>
        </p:nvSpPr>
        <p:spPr>
          <a:xfrm>
            <a:off x="4144566" y="5791378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46CBCE-863F-2285-70B8-8AEF342286FA}"/>
              </a:ext>
            </a:extLst>
          </p:cNvPr>
          <p:cNvSpPr/>
          <p:nvPr/>
        </p:nvSpPr>
        <p:spPr>
          <a:xfrm>
            <a:off x="4624385" y="5043138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6054AA-31FC-55CA-0940-13FF9BBAC0DC}"/>
              </a:ext>
            </a:extLst>
          </p:cNvPr>
          <p:cNvSpPr txBox="1"/>
          <p:nvPr/>
        </p:nvSpPr>
        <p:spPr>
          <a:xfrm>
            <a:off x="532879" y="5844396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PM</a:t>
            </a:r>
          </a:p>
        </p:txBody>
      </p:sp>
      <p:cxnSp>
        <p:nvCxnSpPr>
          <p:cNvPr id="23" name="Google Shape;71;p14">
            <a:extLst>
              <a:ext uri="{FF2B5EF4-FFF2-40B4-BE49-F238E27FC236}">
                <a16:creationId xmlns:a16="http://schemas.microsoft.com/office/drawing/2014/main" id="{DA239E51-B0B6-409F-EE54-97CB2FCCD447}"/>
              </a:ext>
            </a:extLst>
          </p:cNvPr>
          <p:cNvCxnSpPr>
            <a:cxnSpLocks/>
          </p:cNvCxnSpPr>
          <p:nvPr/>
        </p:nvCxnSpPr>
        <p:spPr>
          <a:xfrm>
            <a:off x="2705568" y="2820850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62;p14">
            <a:extLst>
              <a:ext uri="{FF2B5EF4-FFF2-40B4-BE49-F238E27FC236}">
                <a16:creationId xmlns:a16="http://schemas.microsoft.com/office/drawing/2014/main" id="{CD61AC08-5FED-E126-ED78-C762427CC8DF}"/>
              </a:ext>
            </a:extLst>
          </p:cNvPr>
          <p:cNvSpPr/>
          <p:nvPr/>
        </p:nvSpPr>
        <p:spPr>
          <a:xfrm>
            <a:off x="1208336" y="2399029"/>
            <a:ext cx="2192784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 x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" name="Google Shape;86;p14">
            <a:extLst>
              <a:ext uri="{FF2B5EF4-FFF2-40B4-BE49-F238E27FC236}">
                <a16:creationId xmlns:a16="http://schemas.microsoft.com/office/drawing/2014/main" id="{1E41489E-2E44-F080-4380-38FD40C28577}"/>
              </a:ext>
            </a:extLst>
          </p:cNvPr>
          <p:cNvCxnSpPr>
            <a:cxnSpLocks/>
          </p:cNvCxnSpPr>
          <p:nvPr/>
        </p:nvCxnSpPr>
        <p:spPr>
          <a:xfrm>
            <a:off x="5948984" y="3217613"/>
            <a:ext cx="789239" cy="893836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28" name="Google Shape;87;p14">
            <a:extLst>
              <a:ext uri="{FF2B5EF4-FFF2-40B4-BE49-F238E27FC236}">
                <a16:creationId xmlns:a16="http://schemas.microsoft.com/office/drawing/2014/main" id="{2BBF04F9-D19D-D34B-EB9C-8B3867A3F6F5}"/>
              </a:ext>
            </a:extLst>
          </p:cNvPr>
          <p:cNvCxnSpPr/>
          <p:nvPr/>
        </p:nvCxnSpPr>
        <p:spPr>
          <a:xfrm flipH="1">
            <a:off x="5948984" y="2835622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4354D9-F05C-A142-8EC1-2C4DF09E948F}"/>
              </a:ext>
            </a:extLst>
          </p:cNvPr>
          <p:cNvSpPr/>
          <p:nvPr/>
        </p:nvSpPr>
        <p:spPr>
          <a:xfrm>
            <a:off x="6738223" y="3940755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 </a:t>
            </a:r>
          </a:p>
        </p:txBody>
      </p:sp>
      <p:sp>
        <p:nvSpPr>
          <p:cNvPr id="30" name="Google Shape;88;p14">
            <a:extLst>
              <a:ext uri="{FF2B5EF4-FFF2-40B4-BE49-F238E27FC236}">
                <a16:creationId xmlns:a16="http://schemas.microsoft.com/office/drawing/2014/main" id="{0FE41C59-A036-B945-FB50-7B92AC83DF02}"/>
              </a:ext>
            </a:extLst>
          </p:cNvPr>
          <p:cNvSpPr/>
          <p:nvPr/>
        </p:nvSpPr>
        <p:spPr>
          <a:xfrm>
            <a:off x="4989663" y="2524342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commit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697B84-7619-020E-FEC7-3ED434991B69}"/>
              </a:ext>
            </a:extLst>
          </p:cNvPr>
          <p:cNvSpPr/>
          <p:nvPr/>
        </p:nvSpPr>
        <p:spPr>
          <a:xfrm>
            <a:off x="7939795" y="3949265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5DC5EF-AB50-670B-A7E3-43D9F6DA3E94}"/>
              </a:ext>
            </a:extLst>
          </p:cNvPr>
          <p:cNvSpPr/>
          <p:nvPr/>
        </p:nvSpPr>
        <p:spPr>
          <a:xfrm>
            <a:off x="5504899" y="5791378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DB6D6B2D-3336-45EC-5F54-4E3BBE65713F}"/>
              </a:ext>
            </a:extLst>
          </p:cNvPr>
          <p:cNvSpPr txBox="1">
            <a:spLocks/>
          </p:cNvSpPr>
          <p:nvPr/>
        </p:nvSpPr>
        <p:spPr>
          <a:xfrm>
            <a:off x="773029" y="-164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Franklin Gothic Medium" panose="020B0603020102020204" pitchFamily="34" charset="0"/>
              </a:rPr>
              <a:t>Additional benefit of CPU-NDP PPO 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C81F8F3-1BD1-0816-A183-4D1CDBEE00B4}"/>
              </a:ext>
            </a:extLst>
          </p:cNvPr>
          <p:cNvSpPr/>
          <p:nvPr/>
        </p:nvSpPr>
        <p:spPr>
          <a:xfrm>
            <a:off x="3176822" y="4287184"/>
            <a:ext cx="140574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Generate metadata y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736506D-AF45-3065-6DD6-2451E41D5F55}"/>
              </a:ext>
            </a:extLst>
          </p:cNvPr>
          <p:cNvSpPr/>
          <p:nvPr/>
        </p:nvSpPr>
        <p:spPr>
          <a:xfrm>
            <a:off x="4582563" y="4294148"/>
            <a:ext cx="1170830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Copy y to </a:t>
            </a:r>
            <a:r>
              <a:rPr lang="en-US" err="1">
                <a:latin typeface="Franklin Gothic Medium" panose="020B0603020102020204" pitchFamily="34" charset="0"/>
              </a:rPr>
              <a:t>undolog</a:t>
            </a:r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AB1E33-81C2-F0FB-02AF-57EE19736775}"/>
              </a:ext>
            </a:extLst>
          </p:cNvPr>
          <p:cNvCxnSpPr>
            <a:cxnSpLocks/>
          </p:cNvCxnSpPr>
          <p:nvPr/>
        </p:nvCxnSpPr>
        <p:spPr>
          <a:xfrm>
            <a:off x="2907655" y="3306641"/>
            <a:ext cx="773449" cy="95545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oogle Shape;71;p14">
            <a:extLst>
              <a:ext uri="{FF2B5EF4-FFF2-40B4-BE49-F238E27FC236}">
                <a16:creationId xmlns:a16="http://schemas.microsoft.com/office/drawing/2014/main" id="{1BF80E12-2A4F-E889-5B1E-5429ACBB5C03}"/>
              </a:ext>
            </a:extLst>
          </p:cNvPr>
          <p:cNvCxnSpPr>
            <a:cxnSpLocks/>
          </p:cNvCxnSpPr>
          <p:nvPr/>
        </p:nvCxnSpPr>
        <p:spPr>
          <a:xfrm>
            <a:off x="2888580" y="2833488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62;p14">
            <a:extLst>
              <a:ext uri="{FF2B5EF4-FFF2-40B4-BE49-F238E27FC236}">
                <a16:creationId xmlns:a16="http://schemas.microsoft.com/office/drawing/2014/main" id="{CEC4C66E-679F-120E-264C-530466834C63}"/>
              </a:ext>
            </a:extLst>
          </p:cNvPr>
          <p:cNvSpPr/>
          <p:nvPr/>
        </p:nvSpPr>
        <p:spPr>
          <a:xfrm>
            <a:off x="1991840" y="2414410"/>
            <a:ext cx="2192784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 y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331E6CF-E974-BF7F-0CBF-C107BAB5B994}"/>
              </a:ext>
            </a:extLst>
          </p:cNvPr>
          <p:cNvSpPr/>
          <p:nvPr/>
        </p:nvSpPr>
        <p:spPr>
          <a:xfrm>
            <a:off x="4211098" y="2747277"/>
            <a:ext cx="1041771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Update value 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96045A-8F29-121E-D488-006096770723}"/>
              </a:ext>
            </a:extLst>
          </p:cNvPr>
          <p:cNvCxnSpPr>
            <a:cxnSpLocks/>
          </p:cNvCxnSpPr>
          <p:nvPr/>
        </p:nvCxnSpPr>
        <p:spPr>
          <a:xfrm flipV="1">
            <a:off x="4303630" y="4274760"/>
            <a:ext cx="278933" cy="147992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7E5501-E705-833B-1411-6419C37497DE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913285" y="3361031"/>
            <a:ext cx="1370980" cy="168210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6255640-F107-F05F-2A0D-92BE86319DEA}"/>
              </a:ext>
            </a:extLst>
          </p:cNvPr>
          <p:cNvSpPr/>
          <p:nvPr/>
        </p:nvSpPr>
        <p:spPr>
          <a:xfrm>
            <a:off x="4592989" y="6084835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y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A067BD6-387D-02AC-8947-266D78A3A678}"/>
              </a:ext>
            </a:extLst>
          </p:cNvPr>
          <p:cNvSpPr/>
          <p:nvPr/>
        </p:nvSpPr>
        <p:spPr>
          <a:xfrm>
            <a:off x="5990361" y="6100713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76E2520-331D-9855-45F9-36C433441A79}"/>
              </a:ext>
            </a:extLst>
          </p:cNvPr>
          <p:cNvSpPr/>
          <p:nvPr/>
        </p:nvSpPr>
        <p:spPr>
          <a:xfrm>
            <a:off x="5474453" y="5375372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y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5E8A98-AECD-46F8-88A2-AE532CDB223A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4731984" y="3398266"/>
            <a:ext cx="1617050" cy="193891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513690-70D2-C1BC-D541-8294ECF86C6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5753393" y="5368674"/>
            <a:ext cx="411386" cy="42270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A16AA37-5EF8-950A-34F0-0723D95F83B8}"/>
              </a:ext>
            </a:extLst>
          </p:cNvPr>
          <p:cNvCxnSpPr>
            <a:cxnSpLocks/>
          </p:cNvCxnSpPr>
          <p:nvPr/>
        </p:nvCxnSpPr>
        <p:spPr>
          <a:xfrm>
            <a:off x="6552402" y="5690650"/>
            <a:ext cx="411386" cy="42270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96A4D7-6B7F-F0C7-1732-467CFEC92545}"/>
              </a:ext>
            </a:extLst>
          </p:cNvPr>
          <p:cNvSpPr/>
          <p:nvPr/>
        </p:nvSpPr>
        <p:spPr>
          <a:xfrm>
            <a:off x="512344" y="5813160"/>
            <a:ext cx="11401489" cy="940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Franklin Gothic Medium" panose="020B0603020102020204" pitchFamily="34" charset="0"/>
              </a:rPr>
              <a:t>PPO </a:t>
            </a:r>
            <a:r>
              <a:rPr lang="en-US" sz="3200" b="1">
                <a:solidFill>
                  <a:srgbClr val="FF0000"/>
                </a:solidFill>
                <a:latin typeface="Franklin Gothic Medium" panose="020B0603020102020204" pitchFamily="34" charset="0"/>
              </a:rPr>
              <a:t>accelerates</a:t>
            </a:r>
            <a:r>
              <a:rPr lang="en-US" sz="3200" b="1">
                <a:latin typeface="Franklin Gothic Medium" panose="020B0603020102020204" pitchFamily="34" charset="0"/>
              </a:rPr>
              <a:t> and </a:t>
            </a:r>
            <a:r>
              <a:rPr lang="en-US" sz="3200" b="1">
                <a:solidFill>
                  <a:srgbClr val="FF0000"/>
                </a:solidFill>
                <a:latin typeface="Franklin Gothic Medium" panose="020B0603020102020204" pitchFamily="34" charset="0"/>
              </a:rPr>
              <a:t>parallelizes</a:t>
            </a:r>
            <a:r>
              <a:rPr lang="en-US" sz="3200" b="1">
                <a:latin typeface="Franklin Gothic Medium" panose="020B0603020102020204" pitchFamily="34" charset="0"/>
              </a:rPr>
              <a:t> crash consistency operations</a:t>
            </a:r>
          </a:p>
        </p:txBody>
      </p:sp>
    </p:spTree>
    <p:extLst>
      <p:ext uri="{BB962C8B-B14F-4D97-AF65-F5344CB8AC3E}">
        <p14:creationId xmlns:p14="http://schemas.microsoft.com/office/powerpoint/2010/main" val="25174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3ECE-DF75-A67A-B07E-5C49049F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Challenges and 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E2A1-A98F-513A-DDE6-B879AA59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CPU-NDP ordering</a:t>
            </a:r>
          </a:p>
          <a:p>
            <a:r>
              <a:rPr lang="en-US">
                <a:solidFill>
                  <a:schemeClr val="accent2"/>
                </a:solidFill>
                <a:latin typeface="Franklin Gothic Medium" panose="020B0603020102020204" pitchFamily="34" charset="0"/>
              </a:rPr>
              <a:t>NDP-NDP</a:t>
            </a:r>
            <a:r>
              <a:rPr lang="en-US">
                <a:latin typeface="Franklin Gothic Medium" panose="020B0603020102020204" pitchFamily="34" charset="0"/>
              </a:rPr>
              <a:t> </a:t>
            </a:r>
            <a:r>
              <a:rPr lang="en-US">
                <a:solidFill>
                  <a:schemeClr val="accent2"/>
                </a:solidFill>
                <a:latin typeface="Franklin Gothic Medium" panose="020B0603020102020204" pitchFamily="34" charset="0"/>
              </a:rPr>
              <a:t>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F5CEA-CB8B-621B-903F-D3EFB3E6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B31A2B-18E7-A45F-95CF-851CDBBA371E}"/>
              </a:ext>
            </a:extLst>
          </p:cNvPr>
          <p:cNvSpPr/>
          <p:nvPr/>
        </p:nvSpPr>
        <p:spPr>
          <a:xfrm>
            <a:off x="7534174" y="3251205"/>
            <a:ext cx="2518581" cy="255563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CD6AA7-F26D-89B4-CA9D-A9B75E111C43}"/>
              </a:ext>
            </a:extLst>
          </p:cNvPr>
          <p:cNvSpPr/>
          <p:nvPr/>
        </p:nvSpPr>
        <p:spPr>
          <a:xfrm>
            <a:off x="5254679" y="3593086"/>
            <a:ext cx="1772647" cy="18718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988796-5F83-644C-8409-0CCC052A988F}"/>
              </a:ext>
            </a:extLst>
          </p:cNvPr>
          <p:cNvSpPr/>
          <p:nvPr/>
        </p:nvSpPr>
        <p:spPr>
          <a:xfrm>
            <a:off x="7626322" y="3527142"/>
            <a:ext cx="1149976" cy="200375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Franklin Gothic Medium" panose="020B0603020102020204" pitchFamily="34" charset="0"/>
              </a:rPr>
              <a:t>NDP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E9EF9-AF3C-751E-131D-46397E52BEF3}"/>
              </a:ext>
            </a:extLst>
          </p:cNvPr>
          <p:cNvCxnSpPr>
            <a:cxnSpLocks/>
          </p:cNvCxnSpPr>
          <p:nvPr/>
        </p:nvCxnSpPr>
        <p:spPr>
          <a:xfrm flipH="1">
            <a:off x="7005576" y="4344758"/>
            <a:ext cx="62074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4C1595-848C-D34B-F502-A29898A83775}"/>
              </a:ext>
            </a:extLst>
          </p:cNvPr>
          <p:cNvCxnSpPr>
            <a:cxnSpLocks/>
          </p:cNvCxnSpPr>
          <p:nvPr/>
        </p:nvCxnSpPr>
        <p:spPr>
          <a:xfrm>
            <a:off x="7027326" y="4596728"/>
            <a:ext cx="59899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7170EA-6355-0221-5675-CAC9912DFEC9}"/>
              </a:ext>
            </a:extLst>
          </p:cNvPr>
          <p:cNvSpPr txBox="1"/>
          <p:nvPr/>
        </p:nvSpPr>
        <p:spPr>
          <a:xfrm>
            <a:off x="8896628" y="4212043"/>
            <a:ext cx="8254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Franklin Gothic Medium" panose="020B0603020102020204" pitchFamily="34" charset="0"/>
              </a:rPr>
              <a:t>PM</a:t>
            </a:r>
            <a:endParaRPr lang="en-US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E24516-B278-C008-534B-B199B41C2D8B}"/>
              </a:ext>
            </a:extLst>
          </p:cNvPr>
          <p:cNvSpPr/>
          <p:nvPr/>
        </p:nvSpPr>
        <p:spPr>
          <a:xfrm>
            <a:off x="8774449" y="3287623"/>
            <a:ext cx="1069840" cy="24378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0364C2-AF24-4E83-0068-E0DFB5D5F5BF}"/>
              </a:ext>
            </a:extLst>
          </p:cNvPr>
          <p:cNvSpPr/>
          <p:nvPr/>
        </p:nvSpPr>
        <p:spPr>
          <a:xfrm>
            <a:off x="2139244" y="3251201"/>
            <a:ext cx="2608587" cy="255563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0E9E49-6C30-0458-1D06-D0C4D6E925D6}"/>
              </a:ext>
            </a:extLst>
          </p:cNvPr>
          <p:cNvSpPr/>
          <p:nvPr/>
        </p:nvSpPr>
        <p:spPr>
          <a:xfrm>
            <a:off x="3462735" y="3521494"/>
            <a:ext cx="1149976" cy="200375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Franklin Gothic Medium" panose="020B0603020102020204" pitchFamily="34" charset="0"/>
              </a:rPr>
              <a:t>NDP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709BC-B66B-003B-0CCC-D9A136C6BE0E}"/>
              </a:ext>
            </a:extLst>
          </p:cNvPr>
          <p:cNvSpPr txBox="1"/>
          <p:nvPr/>
        </p:nvSpPr>
        <p:spPr>
          <a:xfrm>
            <a:off x="2510526" y="4212043"/>
            <a:ext cx="8254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Franklin Gothic Medium" panose="020B0603020102020204" pitchFamily="34" charset="0"/>
              </a:rPr>
              <a:t>PM</a:t>
            </a:r>
            <a:endParaRPr lang="en-US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49ED856-0AE0-FE2C-8A62-76117E0757D1}"/>
              </a:ext>
            </a:extLst>
          </p:cNvPr>
          <p:cNvSpPr/>
          <p:nvPr/>
        </p:nvSpPr>
        <p:spPr>
          <a:xfrm>
            <a:off x="2392895" y="3310095"/>
            <a:ext cx="1069840" cy="24378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7A0A7C-E841-CD0A-0EB8-EDCA71296910}"/>
              </a:ext>
            </a:extLst>
          </p:cNvPr>
          <p:cNvCxnSpPr>
            <a:cxnSpLocks/>
          </p:cNvCxnSpPr>
          <p:nvPr/>
        </p:nvCxnSpPr>
        <p:spPr>
          <a:xfrm flipH="1">
            <a:off x="4612712" y="4596727"/>
            <a:ext cx="62074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DC1E04-EBD8-DAD2-326F-BD3C291D18E6}"/>
              </a:ext>
            </a:extLst>
          </p:cNvPr>
          <p:cNvCxnSpPr>
            <a:cxnSpLocks/>
          </p:cNvCxnSpPr>
          <p:nvPr/>
        </p:nvCxnSpPr>
        <p:spPr>
          <a:xfrm>
            <a:off x="4612712" y="4344758"/>
            <a:ext cx="641967" cy="806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4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9FC-B4A7-A360-B62D-9E7F8951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8054"/>
            <a:ext cx="10515600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Ordering between multiple devices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5660D9C-4ECE-3606-7718-C845AB25B130}"/>
              </a:ext>
            </a:extLst>
          </p:cNvPr>
          <p:cNvSpPr txBox="1">
            <a:spLocks/>
          </p:cNvSpPr>
          <p:nvPr/>
        </p:nvSpPr>
        <p:spPr>
          <a:xfrm>
            <a:off x="838200" y="850973"/>
            <a:ext cx="10515600" cy="1770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>
                <a:latin typeface="Franklin Gothic Medium" panose="020B0603020102020204" pitchFamily="34" charset="0"/>
              </a:rPr>
              <a:t>Data can be partitioned among multiple physical devices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Multi-NDP execution can result in ordering violations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A77B9-6B62-7C2E-10C4-3E1704B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24</a:t>
            </a:fld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B6F0A6-AE57-0500-676E-A30B886B6AFB}"/>
              </a:ext>
            </a:extLst>
          </p:cNvPr>
          <p:cNvCxnSpPr/>
          <p:nvPr/>
        </p:nvCxnSpPr>
        <p:spPr>
          <a:xfrm>
            <a:off x="1729333" y="2941603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879F1-51CB-B425-5ECA-C6FD87A5C4D0}"/>
              </a:ext>
            </a:extLst>
          </p:cNvPr>
          <p:cNvCxnSpPr/>
          <p:nvPr/>
        </p:nvCxnSpPr>
        <p:spPr>
          <a:xfrm>
            <a:off x="1729333" y="4003621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AB48C7-BC59-8315-3F63-7F63F721A18F}"/>
              </a:ext>
            </a:extLst>
          </p:cNvPr>
          <p:cNvSpPr/>
          <p:nvPr/>
        </p:nvSpPr>
        <p:spPr>
          <a:xfrm>
            <a:off x="3457229" y="3678127"/>
            <a:ext cx="2055855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data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E0E20E7-2BEC-7D19-7FDA-9273526D86B3}"/>
              </a:ext>
            </a:extLst>
          </p:cNvPr>
          <p:cNvSpPr/>
          <p:nvPr/>
        </p:nvSpPr>
        <p:spPr>
          <a:xfrm>
            <a:off x="2929339" y="2628974"/>
            <a:ext cx="1487211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3F735-50F9-2BF9-B5F0-963E128C8F62}"/>
              </a:ext>
            </a:extLst>
          </p:cNvPr>
          <p:cNvSpPr txBox="1"/>
          <p:nvPr/>
        </p:nvSpPr>
        <p:spPr>
          <a:xfrm>
            <a:off x="892031" y="2754413"/>
            <a:ext cx="8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EF99D4-3009-7558-48D5-65794F6F165E}"/>
              </a:ext>
            </a:extLst>
          </p:cNvPr>
          <p:cNvSpPr txBox="1"/>
          <p:nvPr/>
        </p:nvSpPr>
        <p:spPr>
          <a:xfrm>
            <a:off x="693639" y="3749193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NDP0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AFB088-13D6-7183-47F0-5677B18DBA37}"/>
              </a:ext>
            </a:extLst>
          </p:cNvPr>
          <p:cNvCxnSpPr>
            <a:cxnSpLocks/>
            <a:stCxn id="57" idx="1"/>
          </p:cNvCxnSpPr>
          <p:nvPr/>
        </p:nvCxnSpPr>
        <p:spPr>
          <a:xfrm>
            <a:off x="2929339" y="2954469"/>
            <a:ext cx="535558" cy="76814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oogle Shape;71;p14">
            <a:extLst>
              <a:ext uri="{FF2B5EF4-FFF2-40B4-BE49-F238E27FC236}">
                <a16:creationId xmlns:a16="http://schemas.microsoft.com/office/drawing/2014/main" id="{AB88AAFE-FD6F-6DBF-2FB6-D3AD70FEE7F6}"/>
              </a:ext>
            </a:extLst>
          </p:cNvPr>
          <p:cNvCxnSpPr>
            <a:cxnSpLocks/>
          </p:cNvCxnSpPr>
          <p:nvPr/>
        </p:nvCxnSpPr>
        <p:spPr>
          <a:xfrm>
            <a:off x="2909754" y="2678059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E8D1854-171A-1777-DE8E-AD381474CE92}"/>
              </a:ext>
            </a:extLst>
          </p:cNvPr>
          <p:cNvSpPr/>
          <p:nvPr/>
        </p:nvSpPr>
        <p:spPr>
          <a:xfrm>
            <a:off x="1810787" y="2353440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" name="Google Shape;86;p14">
            <a:extLst>
              <a:ext uri="{FF2B5EF4-FFF2-40B4-BE49-F238E27FC236}">
                <a16:creationId xmlns:a16="http://schemas.microsoft.com/office/drawing/2014/main" id="{02149A60-D2D7-3FC3-1980-1E94EFBEFCEE}"/>
              </a:ext>
            </a:extLst>
          </p:cNvPr>
          <p:cNvCxnSpPr>
            <a:cxnSpLocks/>
          </p:cNvCxnSpPr>
          <p:nvPr/>
        </p:nvCxnSpPr>
        <p:spPr>
          <a:xfrm>
            <a:off x="5035514" y="2941603"/>
            <a:ext cx="577486" cy="766271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64" name="Google Shape;87;p14">
            <a:extLst>
              <a:ext uri="{FF2B5EF4-FFF2-40B4-BE49-F238E27FC236}">
                <a16:creationId xmlns:a16="http://schemas.microsoft.com/office/drawing/2014/main" id="{C0757DF0-C4F9-84E6-E7A4-0F95704D65C7}"/>
              </a:ext>
            </a:extLst>
          </p:cNvPr>
          <p:cNvCxnSpPr/>
          <p:nvPr/>
        </p:nvCxnSpPr>
        <p:spPr>
          <a:xfrm flipH="1">
            <a:off x="5007953" y="2692831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E20D134-3DF0-BB32-D65B-FE1A53708276}"/>
              </a:ext>
            </a:extLst>
          </p:cNvPr>
          <p:cNvSpPr/>
          <p:nvPr/>
        </p:nvSpPr>
        <p:spPr>
          <a:xfrm>
            <a:off x="5617327" y="3687743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66" name="Google Shape;88;p14">
            <a:extLst>
              <a:ext uri="{FF2B5EF4-FFF2-40B4-BE49-F238E27FC236}">
                <a16:creationId xmlns:a16="http://schemas.microsoft.com/office/drawing/2014/main" id="{EA59BEF9-F1CA-724B-C3F9-AF3EC2D533D0}"/>
              </a:ext>
            </a:extLst>
          </p:cNvPr>
          <p:cNvSpPr/>
          <p:nvPr/>
        </p:nvSpPr>
        <p:spPr>
          <a:xfrm>
            <a:off x="4048632" y="2381551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commit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BFDACD5-0C06-A0E8-88E9-21A0AE1B1BE1}"/>
              </a:ext>
            </a:extLst>
          </p:cNvPr>
          <p:cNvSpPr/>
          <p:nvPr/>
        </p:nvSpPr>
        <p:spPr>
          <a:xfrm>
            <a:off x="6818899" y="3696253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1D959E-2063-E31B-EA84-9E9BEBC54D5C}"/>
              </a:ext>
            </a:extLst>
          </p:cNvPr>
          <p:cNvCxnSpPr/>
          <p:nvPr/>
        </p:nvCxnSpPr>
        <p:spPr>
          <a:xfrm>
            <a:off x="1729333" y="5612588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E8F37-998A-44F1-98F8-B8A3E1ECEA62}"/>
              </a:ext>
            </a:extLst>
          </p:cNvPr>
          <p:cNvSpPr/>
          <p:nvPr/>
        </p:nvSpPr>
        <p:spPr>
          <a:xfrm>
            <a:off x="3880216" y="5287094"/>
            <a:ext cx="2055855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5A54F-BBD4-C54C-9A60-AD96439F1A17}"/>
              </a:ext>
            </a:extLst>
          </p:cNvPr>
          <p:cNvSpPr txBox="1"/>
          <p:nvPr/>
        </p:nvSpPr>
        <p:spPr>
          <a:xfrm>
            <a:off x="693639" y="5358160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010910-6F90-5729-EFB6-3D8468C7A12B}"/>
              </a:ext>
            </a:extLst>
          </p:cNvPr>
          <p:cNvSpPr/>
          <p:nvPr/>
        </p:nvSpPr>
        <p:spPr>
          <a:xfrm>
            <a:off x="6040314" y="5296710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D447BE-0C33-D33F-2447-17DE272B900D}"/>
              </a:ext>
            </a:extLst>
          </p:cNvPr>
          <p:cNvSpPr/>
          <p:nvPr/>
        </p:nvSpPr>
        <p:spPr>
          <a:xfrm>
            <a:off x="7241886" y="5305220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E33916B-37D6-B53B-07A3-5942B53CBD7A}"/>
              </a:ext>
            </a:extLst>
          </p:cNvPr>
          <p:cNvCxnSpPr>
            <a:stCxn id="57" idx="2"/>
            <a:endCxn id="56" idx="0"/>
          </p:cNvCxnSpPr>
          <p:nvPr/>
        </p:nvCxnSpPr>
        <p:spPr>
          <a:xfrm rot="16200000" flipH="1">
            <a:off x="3879969" y="3072939"/>
            <a:ext cx="398164" cy="81221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5EEB18-6D40-11CD-7B4A-65E82E184DE8}"/>
              </a:ext>
            </a:extLst>
          </p:cNvPr>
          <p:cNvSpPr txBox="1"/>
          <p:nvPr/>
        </p:nvSpPr>
        <p:spPr>
          <a:xfrm>
            <a:off x="1444217" y="3214658"/>
            <a:ext cx="240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  <a:latin typeface="Franklin Gothic Medium" panose="020B0603020102020204" pitchFamily="34" charset="0"/>
              </a:rPr>
              <a:t>CPU NDP ordered using PPO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6A64FA-45F7-5281-A7C2-CD90A8CC6B67}"/>
              </a:ext>
            </a:extLst>
          </p:cNvPr>
          <p:cNvSpPr/>
          <p:nvPr/>
        </p:nvSpPr>
        <p:spPr>
          <a:xfrm>
            <a:off x="1729333" y="4520821"/>
            <a:ext cx="8810001" cy="650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C0CB30-BA1B-A010-CBB1-538648DE5A7E}"/>
              </a:ext>
            </a:extLst>
          </p:cNvPr>
          <p:cNvSpPr/>
          <p:nvPr/>
        </p:nvSpPr>
        <p:spPr>
          <a:xfrm>
            <a:off x="1729333" y="6103199"/>
            <a:ext cx="8840498" cy="650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E2329B-57F8-6952-C1F9-C5BBD20F83ED}"/>
              </a:ext>
            </a:extLst>
          </p:cNvPr>
          <p:cNvSpPr/>
          <p:nvPr/>
        </p:nvSpPr>
        <p:spPr>
          <a:xfrm>
            <a:off x="3752910" y="4538640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72B17D-7623-0D90-1626-7EC6BB2375D1}"/>
              </a:ext>
            </a:extLst>
          </p:cNvPr>
          <p:cNvSpPr/>
          <p:nvPr/>
        </p:nvSpPr>
        <p:spPr>
          <a:xfrm>
            <a:off x="5113243" y="4538640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1112E6-4FCA-595F-35E3-F228FE5D32A5}"/>
              </a:ext>
            </a:extLst>
          </p:cNvPr>
          <p:cNvSpPr/>
          <p:nvPr/>
        </p:nvSpPr>
        <p:spPr>
          <a:xfrm>
            <a:off x="4138805" y="6120112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11949-D1B7-4488-0B0D-CAAE18D2F095}"/>
              </a:ext>
            </a:extLst>
          </p:cNvPr>
          <p:cNvSpPr/>
          <p:nvPr/>
        </p:nvSpPr>
        <p:spPr>
          <a:xfrm>
            <a:off x="5499138" y="6120112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CA0595-272C-4501-D4F9-3D803C3DCEB7}"/>
              </a:ext>
            </a:extLst>
          </p:cNvPr>
          <p:cNvCxnSpPr>
            <a:cxnSpLocks/>
          </p:cNvCxnSpPr>
          <p:nvPr/>
        </p:nvCxnSpPr>
        <p:spPr>
          <a:xfrm>
            <a:off x="2926459" y="3141536"/>
            <a:ext cx="1377933" cy="213594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86;p14">
            <a:extLst>
              <a:ext uri="{FF2B5EF4-FFF2-40B4-BE49-F238E27FC236}">
                <a16:creationId xmlns:a16="http://schemas.microsoft.com/office/drawing/2014/main" id="{30CEF15B-2B6A-F125-C84B-1276D77D2F7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016542" y="3157844"/>
            <a:ext cx="1624558" cy="2138866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405409-98B2-7940-2145-A67B756A3103}"/>
              </a:ext>
            </a:extLst>
          </p:cNvPr>
          <p:cNvCxnSpPr>
            <a:cxnSpLocks/>
          </p:cNvCxnSpPr>
          <p:nvPr/>
        </p:nvCxnSpPr>
        <p:spPr>
          <a:xfrm>
            <a:off x="4410721" y="3172183"/>
            <a:ext cx="1041523" cy="144566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3FC35D-1892-ADB4-B53F-D4D76D092809}"/>
              </a:ext>
            </a:extLst>
          </p:cNvPr>
          <p:cNvCxnSpPr>
            <a:cxnSpLocks/>
          </p:cNvCxnSpPr>
          <p:nvPr/>
        </p:nvCxnSpPr>
        <p:spPr>
          <a:xfrm>
            <a:off x="4321030" y="3307377"/>
            <a:ext cx="2036801" cy="280957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F25C289-01C5-E576-6E92-3B2040D9F7FD}"/>
              </a:ext>
            </a:extLst>
          </p:cNvPr>
          <p:cNvSpPr/>
          <p:nvPr/>
        </p:nvSpPr>
        <p:spPr>
          <a:xfrm>
            <a:off x="4257468" y="4858046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of 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757A05-4EA5-0F28-1B69-A98B337A5EA6}"/>
              </a:ext>
            </a:extLst>
          </p:cNvPr>
          <p:cNvSpPr/>
          <p:nvPr/>
        </p:nvSpPr>
        <p:spPr>
          <a:xfrm>
            <a:off x="4616311" y="6431852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of x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7D2D91E-91C6-B223-22AE-2F7C93E14205}"/>
              </a:ext>
            </a:extLst>
          </p:cNvPr>
          <p:cNvCxnSpPr>
            <a:cxnSpLocks/>
            <a:stCxn id="57" idx="2"/>
            <a:endCxn id="8" idx="0"/>
          </p:cNvCxnSpPr>
          <p:nvPr/>
        </p:nvCxnSpPr>
        <p:spPr>
          <a:xfrm rot="16200000" flipH="1">
            <a:off x="3286979" y="3665928"/>
            <a:ext cx="2007131" cy="123519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88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DAA147-7DF9-5562-19ED-D56A4D80049B}"/>
              </a:ext>
            </a:extLst>
          </p:cNvPr>
          <p:cNvSpPr/>
          <p:nvPr/>
        </p:nvSpPr>
        <p:spPr>
          <a:xfrm>
            <a:off x="1729333" y="4520821"/>
            <a:ext cx="8810001" cy="650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15A48E0-0375-F1CE-6F8E-FDEAA2BAFACC}"/>
              </a:ext>
            </a:extLst>
          </p:cNvPr>
          <p:cNvSpPr/>
          <p:nvPr/>
        </p:nvSpPr>
        <p:spPr>
          <a:xfrm>
            <a:off x="1729333" y="6103199"/>
            <a:ext cx="8840498" cy="650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C7EACD-0BBC-D013-AB9C-9950214EA2C9}"/>
              </a:ext>
            </a:extLst>
          </p:cNvPr>
          <p:cNvSpPr/>
          <p:nvPr/>
        </p:nvSpPr>
        <p:spPr>
          <a:xfrm>
            <a:off x="3752910" y="4538640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D88B6D-C2CC-6595-BD76-705E626BFDBA}"/>
              </a:ext>
            </a:extLst>
          </p:cNvPr>
          <p:cNvSpPr/>
          <p:nvPr/>
        </p:nvSpPr>
        <p:spPr>
          <a:xfrm>
            <a:off x="5113243" y="4538640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9D8642-4553-A63B-44F5-046247B1ECDA}"/>
              </a:ext>
            </a:extLst>
          </p:cNvPr>
          <p:cNvSpPr/>
          <p:nvPr/>
        </p:nvSpPr>
        <p:spPr>
          <a:xfrm>
            <a:off x="4138805" y="6120112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Read  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8947F6-E401-E4F8-C4AC-D9311032137F}"/>
              </a:ext>
            </a:extLst>
          </p:cNvPr>
          <p:cNvSpPr/>
          <p:nvPr/>
        </p:nvSpPr>
        <p:spPr>
          <a:xfrm>
            <a:off x="5499138" y="6120112"/>
            <a:ext cx="1319760" cy="308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Write 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51F686-AE4F-5D3C-FDBB-A548B8AF099D}"/>
              </a:ext>
            </a:extLst>
          </p:cNvPr>
          <p:cNvSpPr/>
          <p:nvPr/>
        </p:nvSpPr>
        <p:spPr>
          <a:xfrm>
            <a:off x="4257468" y="4858046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of 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85474E-615E-C157-348A-0072466728A4}"/>
              </a:ext>
            </a:extLst>
          </p:cNvPr>
          <p:cNvSpPr/>
          <p:nvPr/>
        </p:nvSpPr>
        <p:spPr>
          <a:xfrm>
            <a:off x="4616311" y="6431852"/>
            <a:ext cx="1319760" cy="30858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of 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A77B9-6B62-7C2E-10C4-3E1704B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25</a:t>
            </a:fld>
            <a:endParaRPr lang="en-US"/>
          </a:p>
        </p:txBody>
      </p:sp>
      <p:cxnSp>
        <p:nvCxnSpPr>
          <p:cNvPr id="34" name="Google Shape;86;p14">
            <a:extLst>
              <a:ext uri="{FF2B5EF4-FFF2-40B4-BE49-F238E27FC236}">
                <a16:creationId xmlns:a16="http://schemas.microsoft.com/office/drawing/2014/main" id="{1A0118AA-CE08-1E86-596D-4DB331820F2F}"/>
              </a:ext>
            </a:extLst>
          </p:cNvPr>
          <p:cNvCxnSpPr>
            <a:cxnSpLocks/>
          </p:cNvCxnSpPr>
          <p:nvPr/>
        </p:nvCxnSpPr>
        <p:spPr>
          <a:xfrm>
            <a:off x="8247753" y="2951329"/>
            <a:ext cx="591974" cy="933056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36" name="Google Shape;87;p14">
            <a:extLst>
              <a:ext uri="{FF2B5EF4-FFF2-40B4-BE49-F238E27FC236}">
                <a16:creationId xmlns:a16="http://schemas.microsoft.com/office/drawing/2014/main" id="{70512190-5C50-5229-AFBE-281A0974D5C1}"/>
              </a:ext>
            </a:extLst>
          </p:cNvPr>
          <p:cNvCxnSpPr>
            <a:cxnSpLocks/>
          </p:cNvCxnSpPr>
          <p:nvPr/>
        </p:nvCxnSpPr>
        <p:spPr>
          <a:xfrm flipH="1">
            <a:off x="8247753" y="2729050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80;p14">
            <a:extLst>
              <a:ext uri="{FF2B5EF4-FFF2-40B4-BE49-F238E27FC236}">
                <a16:creationId xmlns:a16="http://schemas.microsoft.com/office/drawing/2014/main" id="{0EA8193A-ED08-B427-F2AD-04D500A824FF}"/>
              </a:ext>
            </a:extLst>
          </p:cNvPr>
          <p:cNvSpPr/>
          <p:nvPr/>
        </p:nvSpPr>
        <p:spPr>
          <a:xfrm>
            <a:off x="7832506" y="2382983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recovery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316103B3-B3EE-B0D2-C3BE-45E92585330A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7798614" y="2968769"/>
            <a:ext cx="338064" cy="3069283"/>
          </a:xfrm>
          <a:prstGeom prst="curvedConnector2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B6F0A6-AE57-0500-676E-A30B886B6AFB}"/>
              </a:ext>
            </a:extLst>
          </p:cNvPr>
          <p:cNvCxnSpPr/>
          <p:nvPr/>
        </p:nvCxnSpPr>
        <p:spPr>
          <a:xfrm>
            <a:off x="1729333" y="2941605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879F1-51CB-B425-5ECA-C6FD87A5C4D0}"/>
              </a:ext>
            </a:extLst>
          </p:cNvPr>
          <p:cNvCxnSpPr/>
          <p:nvPr/>
        </p:nvCxnSpPr>
        <p:spPr>
          <a:xfrm>
            <a:off x="1729333" y="4003623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AB48C7-BC59-8315-3F63-7F63F721A18F}"/>
              </a:ext>
            </a:extLst>
          </p:cNvPr>
          <p:cNvSpPr/>
          <p:nvPr/>
        </p:nvSpPr>
        <p:spPr>
          <a:xfrm>
            <a:off x="3457229" y="3678129"/>
            <a:ext cx="2055855" cy="6509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data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E0E20E7-2BEC-7D19-7FDA-9273526D86B3}"/>
              </a:ext>
            </a:extLst>
          </p:cNvPr>
          <p:cNvSpPr/>
          <p:nvPr/>
        </p:nvSpPr>
        <p:spPr>
          <a:xfrm>
            <a:off x="2929339" y="2628976"/>
            <a:ext cx="1487211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3F735-50F9-2BF9-B5F0-963E128C8F62}"/>
              </a:ext>
            </a:extLst>
          </p:cNvPr>
          <p:cNvSpPr txBox="1"/>
          <p:nvPr/>
        </p:nvSpPr>
        <p:spPr>
          <a:xfrm>
            <a:off x="892031" y="2754415"/>
            <a:ext cx="8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EF99D4-3009-7558-48D5-65794F6F165E}"/>
              </a:ext>
            </a:extLst>
          </p:cNvPr>
          <p:cNvSpPr txBox="1"/>
          <p:nvPr/>
        </p:nvSpPr>
        <p:spPr>
          <a:xfrm>
            <a:off x="693639" y="3749195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NDP0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AFB088-13D6-7183-47F0-5677B18DBA37}"/>
              </a:ext>
            </a:extLst>
          </p:cNvPr>
          <p:cNvCxnSpPr>
            <a:cxnSpLocks/>
            <a:stCxn id="57" idx="1"/>
          </p:cNvCxnSpPr>
          <p:nvPr/>
        </p:nvCxnSpPr>
        <p:spPr>
          <a:xfrm>
            <a:off x="2929339" y="2954471"/>
            <a:ext cx="535558" cy="76814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oogle Shape;71;p14">
            <a:extLst>
              <a:ext uri="{FF2B5EF4-FFF2-40B4-BE49-F238E27FC236}">
                <a16:creationId xmlns:a16="http://schemas.microsoft.com/office/drawing/2014/main" id="{AB88AAFE-FD6F-6DBF-2FB6-D3AD70FEE7F6}"/>
              </a:ext>
            </a:extLst>
          </p:cNvPr>
          <p:cNvCxnSpPr>
            <a:cxnSpLocks/>
          </p:cNvCxnSpPr>
          <p:nvPr/>
        </p:nvCxnSpPr>
        <p:spPr>
          <a:xfrm>
            <a:off x="2909754" y="2678061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E8D1854-171A-1777-DE8E-AD381474CE92}"/>
              </a:ext>
            </a:extLst>
          </p:cNvPr>
          <p:cNvSpPr/>
          <p:nvPr/>
        </p:nvSpPr>
        <p:spPr>
          <a:xfrm>
            <a:off x="1810787" y="2353442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" name="Google Shape;86;p14">
            <a:extLst>
              <a:ext uri="{FF2B5EF4-FFF2-40B4-BE49-F238E27FC236}">
                <a16:creationId xmlns:a16="http://schemas.microsoft.com/office/drawing/2014/main" id="{02149A60-D2D7-3FC3-1980-1E94EFBEFCEE}"/>
              </a:ext>
            </a:extLst>
          </p:cNvPr>
          <p:cNvCxnSpPr>
            <a:cxnSpLocks/>
          </p:cNvCxnSpPr>
          <p:nvPr/>
        </p:nvCxnSpPr>
        <p:spPr>
          <a:xfrm>
            <a:off x="5035514" y="2941605"/>
            <a:ext cx="577486" cy="766271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64" name="Google Shape;87;p14">
            <a:extLst>
              <a:ext uri="{FF2B5EF4-FFF2-40B4-BE49-F238E27FC236}">
                <a16:creationId xmlns:a16="http://schemas.microsoft.com/office/drawing/2014/main" id="{C0757DF0-C4F9-84E6-E7A4-0F95704D65C7}"/>
              </a:ext>
            </a:extLst>
          </p:cNvPr>
          <p:cNvCxnSpPr/>
          <p:nvPr/>
        </p:nvCxnSpPr>
        <p:spPr>
          <a:xfrm flipH="1">
            <a:off x="5007953" y="2692833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E20D134-3DF0-BB32-D65B-FE1A53708276}"/>
              </a:ext>
            </a:extLst>
          </p:cNvPr>
          <p:cNvSpPr/>
          <p:nvPr/>
        </p:nvSpPr>
        <p:spPr>
          <a:xfrm>
            <a:off x="5617327" y="3687745"/>
            <a:ext cx="1201571" cy="6509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66" name="Google Shape;88;p14">
            <a:extLst>
              <a:ext uri="{FF2B5EF4-FFF2-40B4-BE49-F238E27FC236}">
                <a16:creationId xmlns:a16="http://schemas.microsoft.com/office/drawing/2014/main" id="{EA59BEF9-F1CA-724B-C3F9-AF3EC2D533D0}"/>
              </a:ext>
            </a:extLst>
          </p:cNvPr>
          <p:cNvSpPr/>
          <p:nvPr/>
        </p:nvSpPr>
        <p:spPr>
          <a:xfrm>
            <a:off x="4048632" y="2381553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commit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BFDACD5-0C06-A0E8-88E9-21A0AE1B1BE1}"/>
              </a:ext>
            </a:extLst>
          </p:cNvPr>
          <p:cNvSpPr/>
          <p:nvPr/>
        </p:nvSpPr>
        <p:spPr>
          <a:xfrm>
            <a:off x="6818899" y="3696255"/>
            <a:ext cx="1178932" cy="6509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055894A-1925-EA00-7E45-85D83006291F}"/>
              </a:ext>
            </a:extLst>
          </p:cNvPr>
          <p:cNvSpPr/>
          <p:nvPr/>
        </p:nvSpPr>
        <p:spPr>
          <a:xfrm>
            <a:off x="8901501" y="3683389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Recovery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8B8F106F-0FA3-8A86-0CE4-790DF2763123}"/>
              </a:ext>
            </a:extLst>
          </p:cNvPr>
          <p:cNvCxnSpPr>
            <a:cxnSpLocks/>
            <a:stCxn id="12" idx="2"/>
            <a:endCxn id="33" idx="3"/>
          </p:cNvCxnSpPr>
          <p:nvPr/>
        </p:nvCxnSpPr>
        <p:spPr>
          <a:xfrm rot="5400000">
            <a:off x="7393341" y="4477195"/>
            <a:ext cx="651677" cy="3566216"/>
          </a:xfrm>
          <a:prstGeom prst="curvedConnector2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B3B582-629C-CAB2-5195-8ABBFA063C6D}"/>
              </a:ext>
            </a:extLst>
          </p:cNvPr>
          <p:cNvSpPr txBox="1"/>
          <p:nvPr/>
        </p:nvSpPr>
        <p:spPr>
          <a:xfrm>
            <a:off x="8610600" y="3240421"/>
            <a:ext cx="2812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Franklin Gothic Medium" panose="020B0603020102020204" pitchFamily="34" charset="0"/>
              </a:rPr>
              <a:t>Keeps new update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1D959E-2063-E31B-EA84-9E9BEBC54D5C}"/>
              </a:ext>
            </a:extLst>
          </p:cNvPr>
          <p:cNvCxnSpPr/>
          <p:nvPr/>
        </p:nvCxnSpPr>
        <p:spPr>
          <a:xfrm>
            <a:off x="1729333" y="5603710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E8F37-998A-44F1-98F8-B8A3E1ECEA62}"/>
              </a:ext>
            </a:extLst>
          </p:cNvPr>
          <p:cNvSpPr/>
          <p:nvPr/>
        </p:nvSpPr>
        <p:spPr>
          <a:xfrm>
            <a:off x="3880216" y="5278216"/>
            <a:ext cx="2055855" cy="6509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5A54F-BBD4-C54C-9A60-AD96439F1A17}"/>
              </a:ext>
            </a:extLst>
          </p:cNvPr>
          <p:cNvSpPr txBox="1"/>
          <p:nvPr/>
        </p:nvSpPr>
        <p:spPr>
          <a:xfrm>
            <a:off x="693639" y="5349282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010910-6F90-5729-EFB6-3D8468C7A12B}"/>
              </a:ext>
            </a:extLst>
          </p:cNvPr>
          <p:cNvSpPr/>
          <p:nvPr/>
        </p:nvSpPr>
        <p:spPr>
          <a:xfrm>
            <a:off x="6040314" y="5287832"/>
            <a:ext cx="1201571" cy="6509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D447BE-0C33-D33F-2447-17DE272B900D}"/>
              </a:ext>
            </a:extLst>
          </p:cNvPr>
          <p:cNvSpPr/>
          <p:nvPr/>
        </p:nvSpPr>
        <p:spPr>
          <a:xfrm>
            <a:off x="7241886" y="5296342"/>
            <a:ext cx="1178932" cy="6509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882D68-6483-771F-D0C6-1015762C1A66}"/>
              </a:ext>
            </a:extLst>
          </p:cNvPr>
          <p:cNvSpPr/>
          <p:nvPr/>
        </p:nvSpPr>
        <p:spPr>
          <a:xfrm>
            <a:off x="8901501" y="5283476"/>
            <a:ext cx="120157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Recovery</a:t>
            </a:r>
          </a:p>
        </p:txBody>
      </p:sp>
      <p:cxnSp>
        <p:nvCxnSpPr>
          <p:cNvPr id="31" name="Google Shape;89;p14">
            <a:extLst>
              <a:ext uri="{FF2B5EF4-FFF2-40B4-BE49-F238E27FC236}">
                <a16:creationId xmlns:a16="http://schemas.microsoft.com/office/drawing/2014/main" id="{B61E1E2D-710D-A2AD-6CCE-BD4D93D503A5}"/>
              </a:ext>
            </a:extLst>
          </p:cNvPr>
          <p:cNvCxnSpPr>
            <a:cxnSpLocks/>
          </p:cNvCxnSpPr>
          <p:nvPr/>
        </p:nvCxnSpPr>
        <p:spPr>
          <a:xfrm>
            <a:off x="7033837" y="2800912"/>
            <a:ext cx="0" cy="3302287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" name="Google Shape;90;p14">
            <a:extLst>
              <a:ext uri="{FF2B5EF4-FFF2-40B4-BE49-F238E27FC236}">
                <a16:creationId xmlns:a16="http://schemas.microsoft.com/office/drawing/2014/main" id="{F40D475E-4191-F8F7-B09D-98DE69C5ECF5}"/>
              </a:ext>
            </a:extLst>
          </p:cNvPr>
          <p:cNvSpPr/>
          <p:nvPr/>
        </p:nvSpPr>
        <p:spPr>
          <a:xfrm>
            <a:off x="6727685" y="2503309"/>
            <a:ext cx="538542" cy="401802"/>
          </a:xfrm>
          <a:prstGeom prst="lightningBolt">
            <a:avLst/>
          </a:prstGeom>
          <a:solidFill>
            <a:srgbClr val="FFD966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Franklin Gothic Medium" panose="020B06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7A814-5A69-2ABE-316D-28B5087D2744}"/>
              </a:ext>
            </a:extLst>
          </p:cNvPr>
          <p:cNvSpPr txBox="1"/>
          <p:nvPr/>
        </p:nvSpPr>
        <p:spPr>
          <a:xfrm>
            <a:off x="9023143" y="5949718"/>
            <a:ext cx="2812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Franklin Gothic Medium" panose="020B0603020102020204" pitchFamily="34" charset="0"/>
              </a:rPr>
              <a:t>Recover from old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CA0595-272C-4501-D4F9-3D803C3DCEB7}"/>
              </a:ext>
            </a:extLst>
          </p:cNvPr>
          <p:cNvCxnSpPr>
            <a:cxnSpLocks/>
          </p:cNvCxnSpPr>
          <p:nvPr/>
        </p:nvCxnSpPr>
        <p:spPr>
          <a:xfrm>
            <a:off x="2926459" y="3141538"/>
            <a:ext cx="973370" cy="140908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86;p14">
            <a:extLst>
              <a:ext uri="{FF2B5EF4-FFF2-40B4-BE49-F238E27FC236}">
                <a16:creationId xmlns:a16="http://schemas.microsoft.com/office/drawing/2014/main" id="{30CEF15B-2B6A-F125-C84B-1276D77D2F7F}"/>
              </a:ext>
            </a:extLst>
          </p:cNvPr>
          <p:cNvCxnSpPr>
            <a:cxnSpLocks/>
          </p:cNvCxnSpPr>
          <p:nvPr/>
        </p:nvCxnSpPr>
        <p:spPr>
          <a:xfrm>
            <a:off x="5016542" y="3157846"/>
            <a:ext cx="1053302" cy="1423193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35" name="Google Shape;86;p14">
            <a:extLst>
              <a:ext uri="{FF2B5EF4-FFF2-40B4-BE49-F238E27FC236}">
                <a16:creationId xmlns:a16="http://schemas.microsoft.com/office/drawing/2014/main" id="{4AF7ABCB-67BB-5046-20BC-85B27508B3DE}"/>
              </a:ext>
            </a:extLst>
          </p:cNvPr>
          <p:cNvCxnSpPr>
            <a:cxnSpLocks/>
          </p:cNvCxnSpPr>
          <p:nvPr/>
        </p:nvCxnSpPr>
        <p:spPr>
          <a:xfrm>
            <a:off x="8247753" y="3201339"/>
            <a:ext cx="806914" cy="1321827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B06EF7A-F0B5-6741-6DBC-627D96D13203}"/>
              </a:ext>
            </a:extLst>
          </p:cNvPr>
          <p:cNvCxnSpPr/>
          <p:nvPr/>
        </p:nvCxnSpPr>
        <p:spPr>
          <a:xfrm rot="16200000" flipH="1">
            <a:off x="3879969" y="3072941"/>
            <a:ext cx="398164" cy="812212"/>
          </a:xfrm>
          <a:prstGeom prst="curvedConnector3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0CF4E41-42CC-13DC-F0D7-70B6F0A67487}"/>
              </a:ext>
            </a:extLst>
          </p:cNvPr>
          <p:cNvCxnSpPr>
            <a:cxnSpLocks/>
            <a:endCxn id="8" idx="0"/>
          </p:cNvCxnSpPr>
          <p:nvPr/>
        </p:nvCxnSpPr>
        <p:spPr>
          <a:xfrm rot="16200000" flipH="1">
            <a:off x="3291418" y="3661490"/>
            <a:ext cx="1998252" cy="1235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2E0A6F-9A09-76B5-974D-BFC0CCAF8155}"/>
              </a:ext>
            </a:extLst>
          </p:cNvPr>
          <p:cNvSpPr txBox="1"/>
          <p:nvPr/>
        </p:nvSpPr>
        <p:spPr>
          <a:xfrm>
            <a:off x="1444217" y="3214660"/>
            <a:ext cx="240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CPU NDP ordered using PPO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B5EBD9-72FE-A28B-F900-9FD1B6147D0E}"/>
              </a:ext>
            </a:extLst>
          </p:cNvPr>
          <p:cNvSpPr txBox="1"/>
          <p:nvPr/>
        </p:nvSpPr>
        <p:spPr>
          <a:xfrm>
            <a:off x="9391666" y="4433710"/>
            <a:ext cx="265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Franklin Gothic Medium" panose="020B0603020102020204" pitchFamily="34" charset="0"/>
              </a:rPr>
              <a:t>NDP </a:t>
            </a:r>
            <a:r>
              <a:rPr lang="en-US" sz="2000" b="1" err="1">
                <a:solidFill>
                  <a:srgbClr val="FF0000"/>
                </a:solidFill>
                <a:latin typeface="Franklin Gothic Medium" panose="020B0603020102020204" pitchFamily="34" charset="0"/>
              </a:rPr>
              <a:t>NDP</a:t>
            </a:r>
            <a:r>
              <a:rPr lang="en-US" sz="2000" b="1">
                <a:solidFill>
                  <a:srgbClr val="FF0000"/>
                </a:solidFill>
                <a:latin typeface="Franklin Gothic Medium" panose="020B0603020102020204" pitchFamily="34" charset="0"/>
              </a:rPr>
              <a:t> ordering not solved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B55C-FBF8-576B-86D0-4901FFD8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8054"/>
            <a:ext cx="10515600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Ordering between multiple devices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7F87472E-BAE5-DAEC-7C4D-A8FBC88CD9E5}"/>
              </a:ext>
            </a:extLst>
          </p:cNvPr>
          <p:cNvSpPr txBox="1">
            <a:spLocks/>
          </p:cNvSpPr>
          <p:nvPr/>
        </p:nvSpPr>
        <p:spPr>
          <a:xfrm>
            <a:off x="838200" y="850973"/>
            <a:ext cx="10515600" cy="1770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>
                <a:latin typeface="Franklin Gothic Medium" panose="020B0603020102020204" pitchFamily="34" charset="0"/>
              </a:rPr>
              <a:t>Data can be partitioned among multiple physical devices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Multi-NDP execution can result in ordering violations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Recovered state could be inconsistent between devices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165654-1EC7-826C-0917-478E1EE55539}"/>
              </a:ext>
            </a:extLst>
          </p:cNvPr>
          <p:cNvCxnSpPr>
            <a:cxnSpLocks/>
          </p:cNvCxnSpPr>
          <p:nvPr/>
        </p:nvCxnSpPr>
        <p:spPr>
          <a:xfrm>
            <a:off x="4410721" y="3172183"/>
            <a:ext cx="1041523" cy="144566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F874DB-8F26-4410-60E6-D77D7777CFE1}"/>
              </a:ext>
            </a:extLst>
          </p:cNvPr>
          <p:cNvCxnSpPr>
            <a:cxnSpLocks/>
          </p:cNvCxnSpPr>
          <p:nvPr/>
        </p:nvCxnSpPr>
        <p:spPr>
          <a:xfrm>
            <a:off x="4321030" y="3307377"/>
            <a:ext cx="2036801" cy="280957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6" grpId="0"/>
      <p:bldP spid="12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9FC-B4A7-A360-B62D-9E7F8951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692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Naïve solution: CPU-centric ordering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5660D9C-4ECE-3606-7718-C845AB25B130}"/>
              </a:ext>
            </a:extLst>
          </p:cNvPr>
          <p:cNvSpPr txBox="1">
            <a:spLocks/>
          </p:cNvSpPr>
          <p:nvPr/>
        </p:nvSpPr>
        <p:spPr>
          <a:xfrm>
            <a:off x="838200" y="1543139"/>
            <a:ext cx="10515600" cy="1770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>
                <a:latin typeface="Franklin Gothic Medium" panose="020B0603020102020204" pitchFamily="34" charset="0"/>
              </a:rPr>
              <a:t>The CPU waits for both commits to complete before deleting the logs</a:t>
            </a:r>
          </a:p>
          <a:p>
            <a:r>
              <a:rPr lang="en-US" sz="2700">
                <a:latin typeface="Franklin Gothic Medium" panose="020B0603020102020204" pitchFamily="34" charset="0"/>
              </a:rPr>
              <a:t>Naïve CPU sync can result in significant communication overhead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A77B9-6B62-7C2E-10C4-3E1704B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26</a:t>
            </a:fld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B6F0A6-AE57-0500-676E-A30B886B6AFB}"/>
              </a:ext>
            </a:extLst>
          </p:cNvPr>
          <p:cNvCxnSpPr>
            <a:cxnSpLocks/>
          </p:cNvCxnSpPr>
          <p:nvPr/>
        </p:nvCxnSpPr>
        <p:spPr>
          <a:xfrm>
            <a:off x="1729333" y="3767231"/>
            <a:ext cx="9971436" cy="12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879F1-51CB-B425-5ECA-C6FD87A5C4D0}"/>
              </a:ext>
            </a:extLst>
          </p:cNvPr>
          <p:cNvCxnSpPr>
            <a:cxnSpLocks/>
          </p:cNvCxnSpPr>
          <p:nvPr/>
        </p:nvCxnSpPr>
        <p:spPr>
          <a:xfrm>
            <a:off x="1729333" y="4829249"/>
            <a:ext cx="99714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AB48C7-BC59-8315-3F63-7F63F721A18F}"/>
              </a:ext>
            </a:extLst>
          </p:cNvPr>
          <p:cNvSpPr/>
          <p:nvPr/>
        </p:nvSpPr>
        <p:spPr>
          <a:xfrm>
            <a:off x="3457229" y="4503755"/>
            <a:ext cx="2055855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data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E0E20E7-2BEC-7D19-7FDA-9273526D86B3}"/>
              </a:ext>
            </a:extLst>
          </p:cNvPr>
          <p:cNvSpPr/>
          <p:nvPr/>
        </p:nvSpPr>
        <p:spPr>
          <a:xfrm>
            <a:off x="2929339" y="3454602"/>
            <a:ext cx="1487211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3F735-50F9-2BF9-B5F0-963E128C8F62}"/>
              </a:ext>
            </a:extLst>
          </p:cNvPr>
          <p:cNvSpPr txBox="1"/>
          <p:nvPr/>
        </p:nvSpPr>
        <p:spPr>
          <a:xfrm>
            <a:off x="892031" y="3580041"/>
            <a:ext cx="8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EF99D4-3009-7558-48D5-65794F6F165E}"/>
              </a:ext>
            </a:extLst>
          </p:cNvPr>
          <p:cNvSpPr txBox="1"/>
          <p:nvPr/>
        </p:nvSpPr>
        <p:spPr>
          <a:xfrm>
            <a:off x="693639" y="4574821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NDP0</a:t>
            </a:r>
          </a:p>
        </p:txBody>
      </p:sp>
      <p:cxnSp>
        <p:nvCxnSpPr>
          <p:cNvPr id="61" name="Google Shape;71;p14">
            <a:extLst>
              <a:ext uri="{FF2B5EF4-FFF2-40B4-BE49-F238E27FC236}">
                <a16:creationId xmlns:a16="http://schemas.microsoft.com/office/drawing/2014/main" id="{AB88AAFE-FD6F-6DBF-2FB6-D3AD70FEE7F6}"/>
              </a:ext>
            </a:extLst>
          </p:cNvPr>
          <p:cNvCxnSpPr>
            <a:cxnSpLocks/>
          </p:cNvCxnSpPr>
          <p:nvPr/>
        </p:nvCxnSpPr>
        <p:spPr>
          <a:xfrm>
            <a:off x="2909754" y="3503687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E8D1854-171A-1777-DE8E-AD381474CE92}"/>
              </a:ext>
            </a:extLst>
          </p:cNvPr>
          <p:cNvSpPr/>
          <p:nvPr/>
        </p:nvSpPr>
        <p:spPr>
          <a:xfrm>
            <a:off x="1810787" y="3179068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" name="Google Shape;86;p14">
            <a:extLst>
              <a:ext uri="{FF2B5EF4-FFF2-40B4-BE49-F238E27FC236}">
                <a16:creationId xmlns:a16="http://schemas.microsoft.com/office/drawing/2014/main" id="{02149A60-D2D7-3FC3-1980-1E94EFBEFCEE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053588" y="3664328"/>
            <a:ext cx="519288" cy="1174538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64" name="Google Shape;87;p14">
            <a:extLst>
              <a:ext uri="{FF2B5EF4-FFF2-40B4-BE49-F238E27FC236}">
                <a16:creationId xmlns:a16="http://schemas.microsoft.com/office/drawing/2014/main" id="{C0757DF0-C4F9-84E6-E7A4-0F95704D65C7}"/>
              </a:ext>
            </a:extLst>
          </p:cNvPr>
          <p:cNvCxnSpPr/>
          <p:nvPr/>
        </p:nvCxnSpPr>
        <p:spPr>
          <a:xfrm flipH="1">
            <a:off x="6015571" y="3524809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E20D134-3DF0-BB32-D65B-FE1A53708276}"/>
              </a:ext>
            </a:extLst>
          </p:cNvPr>
          <p:cNvSpPr/>
          <p:nvPr/>
        </p:nvSpPr>
        <p:spPr>
          <a:xfrm>
            <a:off x="6572876" y="4513371"/>
            <a:ext cx="1370586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66" name="Google Shape;88;p14">
            <a:extLst>
              <a:ext uri="{FF2B5EF4-FFF2-40B4-BE49-F238E27FC236}">
                <a16:creationId xmlns:a16="http://schemas.microsoft.com/office/drawing/2014/main" id="{EA59BEF9-F1CA-724B-C3F9-AF3EC2D533D0}"/>
              </a:ext>
            </a:extLst>
          </p:cNvPr>
          <p:cNvSpPr/>
          <p:nvPr/>
        </p:nvSpPr>
        <p:spPr>
          <a:xfrm>
            <a:off x="4804148" y="3170850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commit</a:t>
            </a:r>
            <a:endParaRPr b="1" i="1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BFDACD5-0C06-A0E8-88E9-21A0AE1B1BE1}"/>
              </a:ext>
            </a:extLst>
          </p:cNvPr>
          <p:cNvSpPr/>
          <p:nvPr/>
        </p:nvSpPr>
        <p:spPr>
          <a:xfrm>
            <a:off x="10147276" y="4529997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1D959E-2063-E31B-EA84-9E9BEBC54D5C}"/>
              </a:ext>
            </a:extLst>
          </p:cNvPr>
          <p:cNvCxnSpPr>
            <a:cxnSpLocks/>
          </p:cNvCxnSpPr>
          <p:nvPr/>
        </p:nvCxnSpPr>
        <p:spPr>
          <a:xfrm>
            <a:off x="1729333" y="5994509"/>
            <a:ext cx="99714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E8F37-998A-44F1-98F8-B8A3E1ECEA62}"/>
              </a:ext>
            </a:extLst>
          </p:cNvPr>
          <p:cNvSpPr/>
          <p:nvPr/>
        </p:nvSpPr>
        <p:spPr>
          <a:xfrm>
            <a:off x="3880216" y="5669015"/>
            <a:ext cx="2055855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log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5A54F-BBD4-C54C-9A60-AD96439F1A17}"/>
              </a:ext>
            </a:extLst>
          </p:cNvPr>
          <p:cNvSpPr txBox="1"/>
          <p:nvPr/>
        </p:nvSpPr>
        <p:spPr>
          <a:xfrm>
            <a:off x="693639" y="5740081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ranklin Gothic Medium" panose="020B0603020102020204" pitchFamily="34" charset="0"/>
              </a:rPr>
              <a:t>NDP1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010910-6F90-5729-EFB6-3D8468C7A12B}"/>
              </a:ext>
            </a:extLst>
          </p:cNvPr>
          <p:cNvSpPr/>
          <p:nvPr/>
        </p:nvSpPr>
        <p:spPr>
          <a:xfrm>
            <a:off x="6765900" y="5678631"/>
            <a:ext cx="1370586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D447BE-0C33-D33F-2447-17DE272B900D}"/>
              </a:ext>
            </a:extLst>
          </p:cNvPr>
          <p:cNvSpPr/>
          <p:nvPr/>
        </p:nvSpPr>
        <p:spPr>
          <a:xfrm>
            <a:off x="10146573" y="5691996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FB1467-0F6C-F7E4-EE43-C2C54A5F607A}"/>
              </a:ext>
            </a:extLst>
          </p:cNvPr>
          <p:cNvCxnSpPr>
            <a:cxnSpLocks/>
          </p:cNvCxnSpPr>
          <p:nvPr/>
        </p:nvCxnSpPr>
        <p:spPr>
          <a:xfrm flipV="1">
            <a:off x="7953320" y="4047818"/>
            <a:ext cx="484561" cy="10633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F5070E4-7511-C452-DCC9-6E45E6A35F66}"/>
              </a:ext>
            </a:extLst>
          </p:cNvPr>
          <p:cNvCxnSpPr/>
          <p:nvPr/>
        </p:nvCxnSpPr>
        <p:spPr>
          <a:xfrm rot="16200000" flipH="1">
            <a:off x="3879969" y="3898567"/>
            <a:ext cx="398164" cy="812212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A9783BF-C8D8-E4DC-109B-59A338978DF6}"/>
              </a:ext>
            </a:extLst>
          </p:cNvPr>
          <p:cNvCxnSpPr>
            <a:cxnSpLocks/>
            <a:endCxn id="8" idx="0"/>
          </p:cNvCxnSpPr>
          <p:nvPr/>
        </p:nvCxnSpPr>
        <p:spPr>
          <a:xfrm rot="16200000" flipH="1">
            <a:off x="3508832" y="4269703"/>
            <a:ext cx="1563424" cy="1235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0FD820-4FC6-854C-3E18-89BBED6B18C4}"/>
              </a:ext>
            </a:extLst>
          </p:cNvPr>
          <p:cNvSpPr/>
          <p:nvPr/>
        </p:nvSpPr>
        <p:spPr>
          <a:xfrm>
            <a:off x="8437881" y="3440567"/>
            <a:ext cx="1318953" cy="6509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Sync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91D12A-EF47-2803-EB57-E67762BBCDDF}"/>
              </a:ext>
            </a:extLst>
          </p:cNvPr>
          <p:cNvCxnSpPr>
            <a:cxnSpLocks/>
          </p:cNvCxnSpPr>
          <p:nvPr/>
        </p:nvCxnSpPr>
        <p:spPr>
          <a:xfrm flipV="1">
            <a:off x="7953320" y="4091556"/>
            <a:ext cx="731036" cy="160044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D4933A-8A00-DA25-A58B-2D9C1F980A78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9726597" y="4029829"/>
            <a:ext cx="420679" cy="82566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CD142B0-6239-F9A1-D261-6D85105A910B}"/>
              </a:ext>
            </a:extLst>
          </p:cNvPr>
          <p:cNvCxnSpPr>
            <a:cxnSpLocks/>
          </p:cNvCxnSpPr>
          <p:nvPr/>
        </p:nvCxnSpPr>
        <p:spPr>
          <a:xfrm>
            <a:off x="9503184" y="4095837"/>
            <a:ext cx="729925" cy="157317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07BE311-D12F-597C-9B5C-3936D0544BA1}"/>
              </a:ext>
            </a:extLst>
          </p:cNvPr>
          <p:cNvSpPr txBox="1"/>
          <p:nvPr/>
        </p:nvSpPr>
        <p:spPr>
          <a:xfrm>
            <a:off x="8462750" y="4324412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ranklin Gothic Medium" panose="020B0603020102020204" pitchFamily="34" charset="0"/>
              </a:rPr>
              <a:t>Sync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202731-D91C-20D1-28ED-B317E929DEF6}"/>
              </a:ext>
            </a:extLst>
          </p:cNvPr>
          <p:cNvCxnSpPr>
            <a:cxnSpLocks/>
          </p:cNvCxnSpPr>
          <p:nvPr/>
        </p:nvCxnSpPr>
        <p:spPr>
          <a:xfrm>
            <a:off x="2929339" y="3780097"/>
            <a:ext cx="535558" cy="76814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AFF676-DEA9-61DE-BF6D-BF06B01AE90D}"/>
              </a:ext>
            </a:extLst>
          </p:cNvPr>
          <p:cNvCxnSpPr>
            <a:cxnSpLocks/>
          </p:cNvCxnSpPr>
          <p:nvPr/>
        </p:nvCxnSpPr>
        <p:spPr>
          <a:xfrm>
            <a:off x="2926459" y="3967164"/>
            <a:ext cx="1143258" cy="170185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oogle Shape;86;p14">
            <a:extLst>
              <a:ext uri="{FF2B5EF4-FFF2-40B4-BE49-F238E27FC236}">
                <a16:creationId xmlns:a16="http://schemas.microsoft.com/office/drawing/2014/main" id="{D5FCD056-80A0-F12F-B0D6-140341E0A0E7}"/>
              </a:ext>
            </a:extLst>
          </p:cNvPr>
          <p:cNvCxnSpPr>
            <a:cxnSpLocks/>
          </p:cNvCxnSpPr>
          <p:nvPr/>
        </p:nvCxnSpPr>
        <p:spPr>
          <a:xfrm>
            <a:off x="6025006" y="4062671"/>
            <a:ext cx="741740" cy="1703408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F2B6DC6-FD37-A0E7-9CFD-8B5CD604F3F7}"/>
              </a:ext>
            </a:extLst>
          </p:cNvPr>
          <p:cNvSpPr txBox="1"/>
          <p:nvPr/>
        </p:nvSpPr>
        <p:spPr>
          <a:xfrm>
            <a:off x="9602794" y="3045443"/>
            <a:ext cx="2659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  <a:latin typeface="Franklin Gothic Medium" panose="020B0603020102020204" pitchFamily="34" charset="0"/>
              </a:rPr>
              <a:t>NDP </a:t>
            </a:r>
            <a:r>
              <a:rPr lang="en-US" sz="2000" b="1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NDP</a:t>
            </a:r>
            <a:r>
              <a:rPr lang="en-US" sz="2000" b="1">
                <a:solidFill>
                  <a:schemeClr val="accent2"/>
                </a:solidFill>
                <a:latin typeface="Franklin Gothic Medium" panose="020B0603020102020204" pitchFamily="34" charset="0"/>
              </a:rPr>
              <a:t> ordering  resolved using CPU sync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7237F-80D9-2FEF-C1A6-CCE2EC7F0C29}"/>
              </a:ext>
            </a:extLst>
          </p:cNvPr>
          <p:cNvSpPr txBox="1"/>
          <p:nvPr/>
        </p:nvSpPr>
        <p:spPr>
          <a:xfrm>
            <a:off x="1444217" y="4040286"/>
            <a:ext cx="240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  <a:latin typeface="Franklin Gothic Medium" panose="020B0603020102020204" pitchFamily="34" charset="0"/>
              </a:rPr>
              <a:t>CPU NDP ordered using PPO</a:t>
            </a:r>
          </a:p>
        </p:txBody>
      </p:sp>
    </p:spTree>
    <p:extLst>
      <p:ext uri="{BB962C8B-B14F-4D97-AF65-F5344CB8AC3E}">
        <p14:creationId xmlns:p14="http://schemas.microsoft.com/office/powerpoint/2010/main" val="57505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9FC-B4A7-A360-B62D-9E7F8951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PPO: NDP-NDP partitioned persist ordering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5660D9C-4ECE-3606-7718-C845AB25B130}"/>
              </a:ext>
            </a:extLst>
          </p:cNvPr>
          <p:cNvSpPr txBox="1">
            <a:spLocks/>
          </p:cNvSpPr>
          <p:nvPr/>
        </p:nvSpPr>
        <p:spPr>
          <a:xfrm>
            <a:off x="838200" y="1543139"/>
            <a:ext cx="10515600" cy="1770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latin typeface="Franklin Gothic Medium" panose="020B0603020102020204" pitchFamily="34" charset="0"/>
              </a:rPr>
              <a:t>Naïve CPU sync can result in significant communication OH</a:t>
            </a:r>
          </a:p>
          <a:p>
            <a:r>
              <a:rPr lang="en-US" sz="2700" dirty="0" err="1">
                <a:latin typeface="Franklin Gothic Medium" panose="020B0603020102020204" pitchFamily="34" charset="0"/>
              </a:rPr>
              <a:t>NearPM</a:t>
            </a:r>
            <a:r>
              <a:rPr lang="en-US" sz="2700" dirty="0">
                <a:latin typeface="Franklin Gothic Medium" panose="020B0603020102020204" pitchFamily="34" charset="0"/>
              </a:rPr>
              <a:t> uses inter device synchronization to overcome this OH</a:t>
            </a:r>
          </a:p>
          <a:p>
            <a:r>
              <a:rPr lang="en-US" sz="2700" dirty="0">
                <a:latin typeface="Franklin Gothic Medium" panose="020B0603020102020204" pitchFamily="34" charset="0"/>
              </a:rPr>
              <a:t>Inter device synchronization is well suited for technologies like CXL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A77B9-6B62-7C2E-10C4-3E1704B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27</a:t>
            </a:fld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B6F0A6-AE57-0500-676E-A30B886B6AFB}"/>
              </a:ext>
            </a:extLst>
          </p:cNvPr>
          <p:cNvCxnSpPr/>
          <p:nvPr/>
        </p:nvCxnSpPr>
        <p:spPr>
          <a:xfrm>
            <a:off x="1729333" y="3767231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9879F1-51CB-B425-5ECA-C6FD87A5C4D0}"/>
              </a:ext>
            </a:extLst>
          </p:cNvPr>
          <p:cNvCxnSpPr/>
          <p:nvPr/>
        </p:nvCxnSpPr>
        <p:spPr>
          <a:xfrm>
            <a:off x="1729333" y="4829249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AB48C7-BC59-8315-3F63-7F63F721A18F}"/>
              </a:ext>
            </a:extLst>
          </p:cNvPr>
          <p:cNvSpPr/>
          <p:nvPr/>
        </p:nvSpPr>
        <p:spPr>
          <a:xfrm>
            <a:off x="3457229" y="4503755"/>
            <a:ext cx="2055855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log data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E0E20E7-2BEC-7D19-7FDA-9273526D86B3}"/>
              </a:ext>
            </a:extLst>
          </p:cNvPr>
          <p:cNvSpPr/>
          <p:nvPr/>
        </p:nvSpPr>
        <p:spPr>
          <a:xfrm>
            <a:off x="2929339" y="3454602"/>
            <a:ext cx="1487211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Update value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3F735-50F9-2BF9-B5F0-963E128C8F62}"/>
              </a:ext>
            </a:extLst>
          </p:cNvPr>
          <p:cNvSpPr txBox="1"/>
          <p:nvPr/>
        </p:nvSpPr>
        <p:spPr>
          <a:xfrm>
            <a:off x="924993" y="3613531"/>
            <a:ext cx="80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EF99D4-3009-7558-48D5-65794F6F165E}"/>
              </a:ext>
            </a:extLst>
          </p:cNvPr>
          <p:cNvSpPr txBox="1"/>
          <p:nvPr/>
        </p:nvSpPr>
        <p:spPr>
          <a:xfrm>
            <a:off x="693639" y="4574821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ranklin Gothic Medium" panose="020B0603020102020204" pitchFamily="34" charset="0"/>
              </a:rPr>
              <a:t>NDP0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AFB088-13D6-7183-47F0-5677B18DBA37}"/>
              </a:ext>
            </a:extLst>
          </p:cNvPr>
          <p:cNvCxnSpPr>
            <a:cxnSpLocks/>
            <a:stCxn id="57" idx="1"/>
          </p:cNvCxnSpPr>
          <p:nvPr/>
        </p:nvCxnSpPr>
        <p:spPr>
          <a:xfrm>
            <a:off x="2929339" y="3780097"/>
            <a:ext cx="535558" cy="76814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oogle Shape;71;p14">
            <a:extLst>
              <a:ext uri="{FF2B5EF4-FFF2-40B4-BE49-F238E27FC236}">
                <a16:creationId xmlns:a16="http://schemas.microsoft.com/office/drawing/2014/main" id="{AB88AAFE-FD6F-6DBF-2FB6-D3AD70FEE7F6}"/>
              </a:ext>
            </a:extLst>
          </p:cNvPr>
          <p:cNvCxnSpPr>
            <a:cxnSpLocks/>
          </p:cNvCxnSpPr>
          <p:nvPr/>
        </p:nvCxnSpPr>
        <p:spPr>
          <a:xfrm>
            <a:off x="2909754" y="3503687"/>
            <a:ext cx="67" cy="55741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E8D1854-171A-1777-DE8E-AD381474CE92}"/>
              </a:ext>
            </a:extLst>
          </p:cNvPr>
          <p:cNvSpPr/>
          <p:nvPr/>
        </p:nvSpPr>
        <p:spPr>
          <a:xfrm>
            <a:off x="1810787" y="3179068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Log</a:t>
            </a:r>
            <a:endParaRPr b="1" i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" name="Google Shape;86;p14">
            <a:extLst>
              <a:ext uri="{FF2B5EF4-FFF2-40B4-BE49-F238E27FC236}">
                <a16:creationId xmlns:a16="http://schemas.microsoft.com/office/drawing/2014/main" id="{02149A60-D2D7-3FC3-1980-1E94EFBEFCEE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053588" y="3664328"/>
            <a:ext cx="519287" cy="1174538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64" name="Google Shape;87;p14">
            <a:extLst>
              <a:ext uri="{FF2B5EF4-FFF2-40B4-BE49-F238E27FC236}">
                <a16:creationId xmlns:a16="http://schemas.microsoft.com/office/drawing/2014/main" id="{C0757DF0-C4F9-84E6-E7A4-0F95704D65C7}"/>
              </a:ext>
            </a:extLst>
          </p:cNvPr>
          <p:cNvCxnSpPr/>
          <p:nvPr/>
        </p:nvCxnSpPr>
        <p:spPr>
          <a:xfrm flipH="1">
            <a:off x="6015571" y="3524809"/>
            <a:ext cx="5055" cy="56264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E20D134-3DF0-BB32-D65B-FE1A53708276}"/>
              </a:ext>
            </a:extLst>
          </p:cNvPr>
          <p:cNvSpPr/>
          <p:nvPr/>
        </p:nvSpPr>
        <p:spPr>
          <a:xfrm>
            <a:off x="6572875" y="4513371"/>
            <a:ext cx="154459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66" name="Google Shape;88;p14">
            <a:extLst>
              <a:ext uri="{FF2B5EF4-FFF2-40B4-BE49-F238E27FC236}">
                <a16:creationId xmlns:a16="http://schemas.microsoft.com/office/drawing/2014/main" id="{EA59BEF9-F1CA-724B-C3F9-AF3EC2D533D0}"/>
              </a:ext>
            </a:extLst>
          </p:cNvPr>
          <p:cNvSpPr/>
          <p:nvPr/>
        </p:nvSpPr>
        <p:spPr>
          <a:xfrm>
            <a:off x="4804148" y="3170850"/>
            <a:ext cx="1646442" cy="3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Offload </a:t>
            </a:r>
            <a:endParaRPr b="1" i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Franklin Gothic Medium" panose="020B0603020102020204" pitchFamily="34" charset="0"/>
                <a:ea typeface="Times New Roman"/>
                <a:cs typeface="Times New Roman"/>
                <a:sym typeface="Times New Roman"/>
              </a:rPr>
              <a:t>commit</a:t>
            </a:r>
            <a:endParaRPr b="1" i="1" dirty="0">
              <a:latin typeface="Franklin Gothic Medium" panose="020B06030201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BFDACD5-0C06-A0E8-88E9-21A0AE1B1BE1}"/>
              </a:ext>
            </a:extLst>
          </p:cNvPr>
          <p:cNvSpPr/>
          <p:nvPr/>
        </p:nvSpPr>
        <p:spPr>
          <a:xfrm>
            <a:off x="8117467" y="4514113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1D959E-2063-E31B-EA84-9E9BEBC54D5C}"/>
              </a:ext>
            </a:extLst>
          </p:cNvPr>
          <p:cNvCxnSpPr/>
          <p:nvPr/>
        </p:nvCxnSpPr>
        <p:spPr>
          <a:xfrm>
            <a:off x="1729333" y="5994509"/>
            <a:ext cx="8810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FE8F37-998A-44F1-98F8-B8A3E1ECEA62}"/>
              </a:ext>
            </a:extLst>
          </p:cNvPr>
          <p:cNvSpPr/>
          <p:nvPr/>
        </p:nvSpPr>
        <p:spPr>
          <a:xfrm>
            <a:off x="3880216" y="5669015"/>
            <a:ext cx="2055855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log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5A54F-BBD4-C54C-9A60-AD96439F1A17}"/>
              </a:ext>
            </a:extLst>
          </p:cNvPr>
          <p:cNvSpPr txBox="1"/>
          <p:nvPr/>
        </p:nvSpPr>
        <p:spPr>
          <a:xfrm>
            <a:off x="693639" y="5740081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ranklin Gothic Medium" panose="020B0603020102020204" pitchFamily="34" charset="0"/>
              </a:rPr>
              <a:t>NDP1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010910-6F90-5729-EFB6-3D8468C7A12B}"/>
              </a:ext>
            </a:extLst>
          </p:cNvPr>
          <p:cNvSpPr/>
          <p:nvPr/>
        </p:nvSpPr>
        <p:spPr>
          <a:xfrm>
            <a:off x="6765900" y="5678631"/>
            <a:ext cx="1351567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Commit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D447BE-0C33-D33F-2447-17DE272B900D}"/>
              </a:ext>
            </a:extLst>
          </p:cNvPr>
          <p:cNvSpPr/>
          <p:nvPr/>
        </p:nvSpPr>
        <p:spPr>
          <a:xfrm>
            <a:off x="8117467" y="5678630"/>
            <a:ext cx="1178932" cy="650989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Delete log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CA0595-272C-4501-D4F9-3D803C3DCEB7}"/>
              </a:ext>
            </a:extLst>
          </p:cNvPr>
          <p:cNvCxnSpPr>
            <a:cxnSpLocks/>
          </p:cNvCxnSpPr>
          <p:nvPr/>
        </p:nvCxnSpPr>
        <p:spPr>
          <a:xfrm>
            <a:off x="2926459" y="3967164"/>
            <a:ext cx="1143258" cy="170185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86;p14">
            <a:extLst>
              <a:ext uri="{FF2B5EF4-FFF2-40B4-BE49-F238E27FC236}">
                <a16:creationId xmlns:a16="http://schemas.microsoft.com/office/drawing/2014/main" id="{30CEF15B-2B6A-F125-C84B-1276D77D2F7F}"/>
              </a:ext>
            </a:extLst>
          </p:cNvPr>
          <p:cNvCxnSpPr>
            <a:cxnSpLocks/>
          </p:cNvCxnSpPr>
          <p:nvPr/>
        </p:nvCxnSpPr>
        <p:spPr>
          <a:xfrm>
            <a:off x="6025006" y="4062671"/>
            <a:ext cx="741740" cy="1703408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</p:cxn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F5070E4-7511-C452-DCC9-6E45E6A35F66}"/>
              </a:ext>
            </a:extLst>
          </p:cNvPr>
          <p:cNvCxnSpPr/>
          <p:nvPr/>
        </p:nvCxnSpPr>
        <p:spPr>
          <a:xfrm rot="16200000" flipH="1">
            <a:off x="3879969" y="3898567"/>
            <a:ext cx="398164" cy="812212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A9783BF-C8D8-E4DC-109B-59A338978DF6}"/>
              </a:ext>
            </a:extLst>
          </p:cNvPr>
          <p:cNvCxnSpPr>
            <a:cxnSpLocks/>
            <a:endCxn id="8" idx="0"/>
          </p:cNvCxnSpPr>
          <p:nvPr/>
        </p:nvCxnSpPr>
        <p:spPr>
          <a:xfrm rot="16200000" flipH="1">
            <a:off x="3508832" y="4269703"/>
            <a:ext cx="1563424" cy="1235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91D12A-EF47-2803-EB57-E67762BBCDDF}"/>
              </a:ext>
            </a:extLst>
          </p:cNvPr>
          <p:cNvCxnSpPr>
            <a:cxnSpLocks/>
          </p:cNvCxnSpPr>
          <p:nvPr/>
        </p:nvCxnSpPr>
        <p:spPr>
          <a:xfrm flipV="1">
            <a:off x="7342918" y="5154744"/>
            <a:ext cx="0" cy="46344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D4933A-8A00-DA25-A58B-2D9C1F980A78}"/>
              </a:ext>
            </a:extLst>
          </p:cNvPr>
          <p:cNvCxnSpPr>
            <a:cxnSpLocks/>
          </p:cNvCxnSpPr>
          <p:nvPr/>
        </p:nvCxnSpPr>
        <p:spPr>
          <a:xfrm>
            <a:off x="8017350" y="5201245"/>
            <a:ext cx="0" cy="46344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07BE311-D12F-597C-9B5C-3936D0544BA1}"/>
              </a:ext>
            </a:extLst>
          </p:cNvPr>
          <p:cNvSpPr txBox="1"/>
          <p:nvPr/>
        </p:nvSpPr>
        <p:spPr>
          <a:xfrm>
            <a:off x="7065739" y="5201245"/>
            <a:ext cx="123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Franklin Gothic Medium" panose="020B0603020102020204" pitchFamily="34" charset="0"/>
              </a:rPr>
              <a:t>Sync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14AB1-4B45-3438-43AE-7094E9AB368A}"/>
              </a:ext>
            </a:extLst>
          </p:cNvPr>
          <p:cNvSpPr txBox="1"/>
          <p:nvPr/>
        </p:nvSpPr>
        <p:spPr>
          <a:xfrm>
            <a:off x="1444217" y="4040286"/>
            <a:ext cx="240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CPU NDP ordered using PPO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F3B55-B884-B1E5-1AE9-AFA3C1ED588B}"/>
              </a:ext>
            </a:extLst>
          </p:cNvPr>
          <p:cNvSpPr txBox="1"/>
          <p:nvPr/>
        </p:nvSpPr>
        <p:spPr>
          <a:xfrm>
            <a:off x="9152107" y="3813586"/>
            <a:ext cx="2659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NDP </a:t>
            </a:r>
            <a:r>
              <a:rPr lang="en-US" sz="2000" b="1" dirty="0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NDP</a:t>
            </a:r>
            <a:r>
              <a:rPr lang="en-US" sz="2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 ordering  resolved using inter device sync</a:t>
            </a:r>
          </a:p>
        </p:txBody>
      </p:sp>
    </p:spTree>
    <p:extLst>
      <p:ext uri="{BB962C8B-B14F-4D97-AF65-F5344CB8AC3E}">
        <p14:creationId xmlns:p14="http://schemas.microsoft.com/office/powerpoint/2010/main" val="122955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A3FE-4A8B-4EBD-812A-9091BE6E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8614-9741-7D92-0468-26079DCA6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Background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Motivation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Challenges and Key Ideas</a:t>
            </a:r>
          </a:p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Implementation of </a:t>
            </a:r>
            <a:r>
              <a:rPr lang="en-US" b="1" dirty="0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NearPM</a:t>
            </a:r>
            <a:endParaRPr lang="en-U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</a:rPr>
              <a:t>Evaluation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36DD2-0D60-2B64-1032-1F25B67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56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C17D-BDD8-18DE-638A-69585962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Implementation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023FC-754A-FA88-A081-310C8021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4952" cy="4351338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PPO is implemented in </a:t>
            </a:r>
            <a:r>
              <a:rPr lang="en-US" err="1">
                <a:latin typeface="Franklin Gothic Medium" panose="020B0603020102020204" pitchFamily="34" charset="0"/>
              </a:rPr>
              <a:t>NeaPM</a:t>
            </a:r>
            <a:endParaRPr lang="en-US">
              <a:latin typeface="Franklin Gothic Medium" panose="020B0603020102020204" pitchFamily="34" charset="0"/>
            </a:endParaRPr>
          </a:p>
          <a:p>
            <a:r>
              <a:rPr lang="en-US">
                <a:latin typeface="Franklin Gothic Medium" panose="020B0603020102020204" pitchFamily="34" charset="0"/>
              </a:rPr>
              <a:t>CPU-NDP and NDP-NDP ordering is guaranteed by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endParaRPr lang="en-US">
              <a:latin typeface="Franklin Gothic Medium" panose="020B0603020102020204" pitchFamily="34" charset="0"/>
            </a:endParaRPr>
          </a:p>
          <a:p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supports several crash consistency mechanisms</a:t>
            </a: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Logging, Checkpointing, and </a:t>
            </a:r>
            <a:r>
              <a:rPr lang="en-US" err="1">
                <a:latin typeface="Franklin Gothic Medium" panose="020B0603020102020204" pitchFamily="34" charset="0"/>
              </a:rPr>
              <a:t>Shadowpaging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BE979-3618-5012-E4CF-53F3243D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C6E435-B214-5E14-C7A6-BD3AC2656A76}"/>
              </a:ext>
            </a:extLst>
          </p:cNvPr>
          <p:cNvSpPr/>
          <p:nvPr/>
        </p:nvSpPr>
        <p:spPr>
          <a:xfrm>
            <a:off x="7791595" y="4088984"/>
            <a:ext cx="922637" cy="2112262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10946C-3FCD-50D9-0BDF-0ED5C8F2048B}"/>
              </a:ext>
            </a:extLst>
          </p:cNvPr>
          <p:cNvSpPr/>
          <p:nvPr/>
        </p:nvSpPr>
        <p:spPr>
          <a:xfrm>
            <a:off x="3269033" y="4510330"/>
            <a:ext cx="1568049" cy="127299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9865643-F8AD-7A88-C0E5-F2F6D373C16D}"/>
              </a:ext>
            </a:extLst>
          </p:cNvPr>
          <p:cNvSpPr/>
          <p:nvPr/>
        </p:nvSpPr>
        <p:spPr>
          <a:xfrm>
            <a:off x="5774783" y="4465484"/>
            <a:ext cx="1548809" cy="13626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latin typeface="Franklin Gothic Medium" panose="020B0603020102020204" pitchFamily="34" charset="0"/>
              </a:rPr>
              <a:t>NearPM</a:t>
            </a:r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C3804F-E484-D434-F7E4-DC67998F669F}"/>
              </a:ext>
            </a:extLst>
          </p:cNvPr>
          <p:cNvCxnSpPr>
            <a:cxnSpLocks/>
          </p:cNvCxnSpPr>
          <p:nvPr/>
        </p:nvCxnSpPr>
        <p:spPr>
          <a:xfrm flipH="1">
            <a:off x="4817842" y="5021516"/>
            <a:ext cx="9569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E3B633-F559-5A5A-D319-841E7C00918C}"/>
              </a:ext>
            </a:extLst>
          </p:cNvPr>
          <p:cNvCxnSpPr>
            <a:cxnSpLocks/>
          </p:cNvCxnSpPr>
          <p:nvPr/>
        </p:nvCxnSpPr>
        <p:spPr>
          <a:xfrm>
            <a:off x="4837082" y="5277702"/>
            <a:ext cx="9377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5814C9-17F2-988E-95E4-54096E9F0CB4}"/>
              </a:ext>
            </a:extLst>
          </p:cNvPr>
          <p:cNvSpPr txBox="1"/>
          <p:nvPr/>
        </p:nvSpPr>
        <p:spPr>
          <a:xfrm>
            <a:off x="7894495" y="4885215"/>
            <a:ext cx="73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ranklin Gothic Medium" panose="020B0603020102020204" pitchFamily="34" charset="0"/>
              </a:rPr>
              <a:t>PM</a:t>
            </a:r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50D0BA-B4DB-23D7-D3B1-F577670E2302}"/>
              </a:ext>
            </a:extLst>
          </p:cNvPr>
          <p:cNvCxnSpPr>
            <a:cxnSpLocks/>
          </p:cNvCxnSpPr>
          <p:nvPr/>
        </p:nvCxnSpPr>
        <p:spPr>
          <a:xfrm flipH="1">
            <a:off x="7304352" y="5021516"/>
            <a:ext cx="4872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0E955F-8045-5A98-4C2E-67AD98B1DE55}"/>
              </a:ext>
            </a:extLst>
          </p:cNvPr>
          <p:cNvCxnSpPr>
            <a:cxnSpLocks/>
          </p:cNvCxnSpPr>
          <p:nvPr/>
        </p:nvCxnSpPr>
        <p:spPr>
          <a:xfrm>
            <a:off x="7323592" y="5277702"/>
            <a:ext cx="4680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CFE64-A1C0-FA79-CCD1-2CADC15D052A}"/>
              </a:ext>
            </a:extLst>
          </p:cNvPr>
          <p:cNvSpPr/>
          <p:nvPr/>
        </p:nvSpPr>
        <p:spPr>
          <a:xfrm>
            <a:off x="5582626" y="4135442"/>
            <a:ext cx="1912966" cy="2065803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6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A3FE-4A8B-4EBD-812A-9091BE6E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8614-9741-7D92-0468-26079DCA6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Background and Motivation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Challenges and Key Ideas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Implementation of </a:t>
            </a:r>
            <a:r>
              <a:rPr lang="en-US" dirty="0" err="1">
                <a:latin typeface="Franklin Gothic Medium" panose="020B0603020102020204" pitchFamily="34" charset="0"/>
              </a:rPr>
              <a:t>NearPM</a:t>
            </a:r>
            <a:endParaRPr lang="en-US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36DD2-0D60-2B64-1032-1F25B67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41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9137-36EA-D7FC-AE1D-548EB361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Implementation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80DE-0B20-446B-4F17-CA1639DD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NearPM</a:t>
            </a:r>
            <a:r>
              <a:rPr lang="en-US">
                <a:solidFill>
                  <a:schemeClr val="accent2"/>
                </a:solidFill>
                <a:latin typeface="Franklin Gothic Medium" panose="020B0603020102020204" pitchFamily="34" charset="0"/>
              </a:rPr>
              <a:t> Architecture</a:t>
            </a:r>
          </a:p>
          <a:p>
            <a:pPr lvl="1"/>
            <a:r>
              <a:rPr lang="en-US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NearPM</a:t>
            </a:r>
            <a:r>
              <a:rPr lang="en-US">
                <a:solidFill>
                  <a:schemeClr val="accent2"/>
                </a:solidFill>
                <a:latin typeface="Franklin Gothic Medium" panose="020B0603020102020204" pitchFamily="34" charset="0"/>
              </a:rPr>
              <a:t> unit Architecture</a:t>
            </a:r>
          </a:p>
          <a:p>
            <a:r>
              <a:rPr lang="en-US">
                <a:latin typeface="Franklin Gothic Medium" panose="020B0603020102020204" pitchFamily="34" charset="0"/>
              </a:rPr>
              <a:t>PPO implementation on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endParaRPr lang="en-US">
              <a:latin typeface="Franklin Gothic Medium" panose="020B0603020102020204" pitchFamily="34" charset="0"/>
            </a:endParaRP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Ordering handling between CPU and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endParaRPr lang="en-US">
              <a:latin typeface="Franklin Gothic Medium" panose="020B0603020102020204" pitchFamily="34" charset="0"/>
            </a:endParaRP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Ordering handling between multiple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316E8-B49A-22D1-F000-30E04F1D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88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6E78B9C-4D36-1CC8-7378-A96A0F58C38F}"/>
              </a:ext>
            </a:extLst>
          </p:cNvPr>
          <p:cNvCxnSpPr>
            <a:cxnSpLocks/>
          </p:cNvCxnSpPr>
          <p:nvPr/>
        </p:nvCxnSpPr>
        <p:spPr>
          <a:xfrm flipV="1">
            <a:off x="6199950" y="2371725"/>
            <a:ext cx="524700" cy="16883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768CD9A-9601-7AC0-1AF4-F3CA2ABC8F94}"/>
              </a:ext>
            </a:extLst>
          </p:cNvPr>
          <p:cNvCxnSpPr>
            <a:cxnSpLocks/>
          </p:cNvCxnSpPr>
          <p:nvPr/>
        </p:nvCxnSpPr>
        <p:spPr>
          <a:xfrm flipV="1">
            <a:off x="6199950" y="3224212"/>
            <a:ext cx="524699" cy="8358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6E7C9F2-BEDB-3582-CC0F-0721360A3DF4}"/>
              </a:ext>
            </a:extLst>
          </p:cNvPr>
          <p:cNvCxnSpPr>
            <a:cxnSpLocks/>
          </p:cNvCxnSpPr>
          <p:nvPr/>
        </p:nvCxnSpPr>
        <p:spPr>
          <a:xfrm flipV="1">
            <a:off x="6199950" y="4057649"/>
            <a:ext cx="524699" cy="23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51EA174-C3F9-965D-C677-6FC113A61067}"/>
              </a:ext>
            </a:extLst>
          </p:cNvPr>
          <p:cNvCxnSpPr>
            <a:cxnSpLocks/>
          </p:cNvCxnSpPr>
          <p:nvPr/>
        </p:nvCxnSpPr>
        <p:spPr>
          <a:xfrm>
            <a:off x="6199950" y="4060032"/>
            <a:ext cx="524699" cy="8501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3CCC64-E275-08A8-BE56-ED63F0D5BD97}"/>
              </a:ext>
            </a:extLst>
          </p:cNvPr>
          <p:cNvSpPr/>
          <p:nvPr/>
        </p:nvSpPr>
        <p:spPr>
          <a:xfrm>
            <a:off x="2706624" y="3093217"/>
            <a:ext cx="3637025" cy="19872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FE60A-1FEF-A008-2D8A-BBC834A5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Architecture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3FC8F1-100C-55B0-DBE4-42957D99BB8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325" y="5800725"/>
            <a:ext cx="70485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EAFBB43-213E-BD44-4D23-CC6B4DBB3BD3}"/>
              </a:ext>
            </a:extLst>
          </p:cNvPr>
          <p:cNvSpPr/>
          <p:nvPr/>
        </p:nvSpPr>
        <p:spPr>
          <a:xfrm>
            <a:off x="8505825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74AFC9-BEE7-ABE9-F99E-0CCFD40DA75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762874" y="3224212"/>
            <a:ext cx="742951" cy="257651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0A2B6CC-D9E0-E0B2-7BBF-7335FCAAA1E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762875" y="2371725"/>
            <a:ext cx="742950" cy="34290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8AA1A0F-217C-C6FB-E96B-B15F7783778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762874" y="4057649"/>
            <a:ext cx="742951" cy="174307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D2FE130-4D10-FB02-7A59-1E489F087C5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762874" y="4910136"/>
            <a:ext cx="742951" cy="89058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51336E6-C508-9D48-352A-29CC1CCB3DE3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052734E-4802-0C27-215B-D1D1E889D7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57326" y="2371725"/>
            <a:ext cx="1423987" cy="34290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1C78E-4138-6A84-B203-A1298A8FF1D4}"/>
              </a:ext>
            </a:extLst>
          </p:cNvPr>
          <p:cNvSpPr txBox="1"/>
          <p:nvPr/>
        </p:nvSpPr>
        <p:spPr>
          <a:xfrm>
            <a:off x="6482175" y="136514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err="1">
                <a:latin typeface="Franklin Gothic Medium" panose="020B0603020102020204" pitchFamily="34" charset="0"/>
              </a:rPr>
              <a:t>NearPM</a:t>
            </a:r>
            <a:r>
              <a:rPr lang="en-US" b="1">
                <a:latin typeface="Franklin Gothic Medium" panose="020B0603020102020204" pitchFamily="34" charset="0"/>
              </a:rPr>
              <a:t> units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735590B-C23A-1CF7-3110-82A14F9C60C3}"/>
              </a:ext>
            </a:extLst>
          </p:cNvPr>
          <p:cNvCxnSpPr>
            <a:cxnSpLocks/>
          </p:cNvCxnSpPr>
          <p:nvPr/>
        </p:nvCxnSpPr>
        <p:spPr>
          <a:xfrm flipH="1">
            <a:off x="4443000" y="2371725"/>
            <a:ext cx="1010062" cy="704850"/>
          </a:xfrm>
          <a:prstGeom prst="bentConnector4">
            <a:avLst>
              <a:gd name="adj1" fmla="val -22632"/>
              <a:gd name="adj2" fmla="val 75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A891B9B-CD3F-14E8-2B87-6E85708B0730}"/>
              </a:ext>
            </a:extLst>
          </p:cNvPr>
          <p:cNvSpPr/>
          <p:nvPr/>
        </p:nvSpPr>
        <p:spPr>
          <a:xfrm>
            <a:off x="4631530" y="541972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6519DAE-63F3-66CA-4B3A-E069974D716E}"/>
              </a:ext>
            </a:extLst>
          </p:cNvPr>
          <p:cNvSpPr/>
          <p:nvPr/>
        </p:nvSpPr>
        <p:spPr>
          <a:xfrm>
            <a:off x="5126829" y="541258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DCA770-ED72-16DE-D298-A385B4C0123B}"/>
              </a:ext>
            </a:extLst>
          </p:cNvPr>
          <p:cNvCxnSpPr>
            <a:cxnSpLocks/>
          </p:cNvCxnSpPr>
          <p:nvPr/>
        </p:nvCxnSpPr>
        <p:spPr>
          <a:xfrm flipV="1">
            <a:off x="5260180" y="4950621"/>
            <a:ext cx="0" cy="4691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8182F2-74D4-7644-8ABF-80BF88DDA353}"/>
              </a:ext>
            </a:extLst>
          </p:cNvPr>
          <p:cNvCxnSpPr>
            <a:cxnSpLocks/>
          </p:cNvCxnSpPr>
          <p:nvPr/>
        </p:nvCxnSpPr>
        <p:spPr>
          <a:xfrm>
            <a:off x="5755479" y="4950621"/>
            <a:ext cx="0" cy="4691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20A6668-4C2F-7628-D5AA-5310A0CE7F52}"/>
              </a:ext>
            </a:extLst>
          </p:cNvPr>
          <p:cNvSpPr txBox="1"/>
          <p:nvPr/>
        </p:nvSpPr>
        <p:spPr>
          <a:xfrm>
            <a:off x="472766" y="5412580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To/From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3B0FCB3-9E0C-F20F-9AFA-A7E0288075ED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2190911" y="4499675"/>
            <a:ext cx="610458" cy="12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55485-FCA8-0DB7-C4EA-AD44424A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31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0085AB-F3AE-2587-70E4-1837C73EC09E}"/>
              </a:ext>
            </a:extLst>
          </p:cNvPr>
          <p:cNvSpPr/>
          <p:nvPr/>
        </p:nvSpPr>
        <p:spPr>
          <a:xfrm>
            <a:off x="2816417" y="3999462"/>
            <a:ext cx="1136544" cy="9525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2980B8-D2DC-806F-4A50-6DBF8E5DB842}"/>
              </a:ext>
            </a:extLst>
          </p:cNvPr>
          <p:cNvSpPr txBox="1"/>
          <p:nvPr/>
        </p:nvSpPr>
        <p:spPr>
          <a:xfrm>
            <a:off x="2801369" y="4315009"/>
            <a:ext cx="120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CB9705-BE91-2F98-8D03-0557284ACFB5}"/>
              </a:ext>
            </a:extLst>
          </p:cNvPr>
          <p:cNvSpPr/>
          <p:nvPr/>
        </p:nvSpPr>
        <p:spPr>
          <a:xfrm>
            <a:off x="4052838" y="4012407"/>
            <a:ext cx="2104068" cy="9525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AC6E854-F85F-CFBE-36BD-3A66097DC65B}"/>
              </a:ext>
            </a:extLst>
          </p:cNvPr>
          <p:cNvSpPr txBox="1"/>
          <p:nvPr/>
        </p:nvSpPr>
        <p:spPr>
          <a:xfrm>
            <a:off x="3971325" y="4207017"/>
            <a:ext cx="224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Address monitor and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buffer logic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2A9C4C-2492-655C-6962-EF22F0BC0467}"/>
              </a:ext>
            </a:extLst>
          </p:cNvPr>
          <p:cNvSpPr/>
          <p:nvPr/>
        </p:nvSpPr>
        <p:spPr>
          <a:xfrm>
            <a:off x="2881312" y="3223560"/>
            <a:ext cx="3275594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B0CEC9-956F-B064-C1C7-435642ACD35B}"/>
              </a:ext>
            </a:extLst>
          </p:cNvPr>
          <p:cNvSpPr txBox="1"/>
          <p:nvPr/>
        </p:nvSpPr>
        <p:spPr>
          <a:xfrm>
            <a:off x="3279376" y="3315771"/>
            <a:ext cx="23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Command dispatcher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5BC6C79-4FD5-477C-E38D-0302DD0C4F7F}"/>
              </a:ext>
            </a:extLst>
          </p:cNvPr>
          <p:cNvSpPr/>
          <p:nvPr/>
        </p:nvSpPr>
        <p:spPr>
          <a:xfrm>
            <a:off x="2871854" y="2078921"/>
            <a:ext cx="2581208" cy="6265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BDFA476-29CA-65CA-EF63-004E452225C0}"/>
              </a:ext>
            </a:extLst>
          </p:cNvPr>
          <p:cNvSpPr/>
          <p:nvPr/>
        </p:nvSpPr>
        <p:spPr>
          <a:xfrm>
            <a:off x="3440531" y="5419725"/>
            <a:ext cx="3284118" cy="7125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08485C-3061-1A87-6BBD-C5B3DC841EB6}"/>
              </a:ext>
            </a:extLst>
          </p:cNvPr>
          <p:cNvSpPr/>
          <p:nvPr/>
        </p:nvSpPr>
        <p:spPr>
          <a:xfrm>
            <a:off x="8516599" y="1890521"/>
            <a:ext cx="1639217" cy="433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BD7B00-6C9F-BCBE-6AEC-B107984C521A}"/>
              </a:ext>
            </a:extLst>
          </p:cNvPr>
          <p:cNvSpPr txBox="1"/>
          <p:nvPr/>
        </p:nvSpPr>
        <p:spPr>
          <a:xfrm>
            <a:off x="9001578" y="3976184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D411B5F-D22D-7C40-A664-06555612EF36}"/>
              </a:ext>
            </a:extLst>
          </p:cNvPr>
          <p:cNvSpPr/>
          <p:nvPr/>
        </p:nvSpPr>
        <p:spPr>
          <a:xfrm>
            <a:off x="6735496" y="2096282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58AB710-1DA8-B78B-7881-EB5DD0189D45}"/>
              </a:ext>
            </a:extLst>
          </p:cNvPr>
          <p:cNvSpPr/>
          <p:nvPr/>
        </p:nvSpPr>
        <p:spPr>
          <a:xfrm>
            <a:off x="6736841" y="2916416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3DC19CC-8C02-D523-4CCF-BCC111681E97}"/>
              </a:ext>
            </a:extLst>
          </p:cNvPr>
          <p:cNvSpPr/>
          <p:nvPr/>
        </p:nvSpPr>
        <p:spPr>
          <a:xfrm>
            <a:off x="6735496" y="3775163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507BE8-904D-ED9E-940F-C7AA67CD38F0}"/>
              </a:ext>
            </a:extLst>
          </p:cNvPr>
          <p:cNvSpPr/>
          <p:nvPr/>
        </p:nvSpPr>
        <p:spPr>
          <a:xfrm>
            <a:off x="6734455" y="4634736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3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4D2E1B-F143-D96F-5A3C-1835D920B77A}"/>
              </a:ext>
            </a:extLst>
          </p:cNvPr>
          <p:cNvSpPr/>
          <p:nvPr/>
        </p:nvSpPr>
        <p:spPr>
          <a:xfrm>
            <a:off x="6543869" y="1862136"/>
            <a:ext cx="1461480" cy="353126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9C863-D31F-F15B-3F2C-50F3EC973806}"/>
              </a:ext>
            </a:extLst>
          </p:cNvPr>
          <p:cNvSpPr txBox="1"/>
          <p:nvPr/>
        </p:nvSpPr>
        <p:spPr>
          <a:xfrm>
            <a:off x="3158968" y="2039205"/>
            <a:ext cx="193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Memory mapped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command queue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F11216-1166-2EED-7597-4E7F39279376}"/>
              </a:ext>
            </a:extLst>
          </p:cNvPr>
          <p:cNvSpPr txBox="1"/>
          <p:nvPr/>
        </p:nvSpPr>
        <p:spPr>
          <a:xfrm>
            <a:off x="4052838" y="5574335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Read write queue</a:t>
            </a:r>
          </a:p>
        </p:txBody>
      </p:sp>
    </p:spTree>
    <p:extLst>
      <p:ext uri="{BB962C8B-B14F-4D97-AF65-F5344CB8AC3E}">
        <p14:creationId xmlns:p14="http://schemas.microsoft.com/office/powerpoint/2010/main" val="3126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936F-1B91-8570-D001-820E6F07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unit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6A3C6-1250-6C34-971B-34344D6A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57F1E7-B2A6-A462-DF10-7726C8B04217}"/>
              </a:ext>
            </a:extLst>
          </p:cNvPr>
          <p:cNvSpPr/>
          <p:nvPr/>
        </p:nvSpPr>
        <p:spPr>
          <a:xfrm>
            <a:off x="2842726" y="2542710"/>
            <a:ext cx="7091266" cy="28783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AFF8AC-B264-03DC-6232-9C4052A9AED0}"/>
              </a:ext>
            </a:extLst>
          </p:cNvPr>
          <p:cNvSpPr/>
          <p:nvPr/>
        </p:nvSpPr>
        <p:spPr>
          <a:xfrm rot="16200000">
            <a:off x="2736981" y="3477224"/>
            <a:ext cx="1993641" cy="10481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Request register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351ADA-0BA1-936F-A9F0-D69C38D5D5AB}"/>
              </a:ext>
            </a:extLst>
          </p:cNvPr>
          <p:cNvSpPr/>
          <p:nvPr/>
        </p:nvSpPr>
        <p:spPr>
          <a:xfrm rot="16200000">
            <a:off x="4197998" y="3596965"/>
            <a:ext cx="1993641" cy="8086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Controller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FAE4B6-EA94-39B3-CD26-24E86B761569}"/>
              </a:ext>
            </a:extLst>
          </p:cNvPr>
          <p:cNvSpPr/>
          <p:nvPr/>
        </p:nvSpPr>
        <p:spPr>
          <a:xfrm>
            <a:off x="5916191" y="2946199"/>
            <a:ext cx="3700755" cy="4828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Metadata generator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C36F4F-41CE-0C28-103B-045146910207}"/>
              </a:ext>
            </a:extLst>
          </p:cNvPr>
          <p:cNvSpPr/>
          <p:nvPr/>
        </p:nvSpPr>
        <p:spPr>
          <a:xfrm>
            <a:off x="5916190" y="3728645"/>
            <a:ext cx="3700755" cy="4828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Load Store unit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CE1B41-0DDB-74A7-83F2-62612C9A70C3}"/>
              </a:ext>
            </a:extLst>
          </p:cNvPr>
          <p:cNvSpPr/>
          <p:nvPr/>
        </p:nvSpPr>
        <p:spPr>
          <a:xfrm>
            <a:off x="5916190" y="4511092"/>
            <a:ext cx="3700755" cy="4828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Franklin Gothic Medium" panose="020B0603020102020204" pitchFamily="34" charset="0"/>
              </a:rPr>
              <a:t>DMA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91CD63-5634-26C8-9F46-CD51DE2455E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422918" y="4001293"/>
            <a:ext cx="17868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6577B8-D70F-5937-ED9B-B267DF629E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V="1">
            <a:off x="4257871" y="4001292"/>
            <a:ext cx="53262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84EC29-3279-1B53-8AE2-DF25B9F3059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595454" y="3187600"/>
            <a:ext cx="3207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4868FB-6319-729F-C58A-949361B7EB39}"/>
              </a:ext>
            </a:extLst>
          </p:cNvPr>
          <p:cNvCxnSpPr>
            <a:cxnSpLocks/>
          </p:cNvCxnSpPr>
          <p:nvPr/>
        </p:nvCxnSpPr>
        <p:spPr>
          <a:xfrm>
            <a:off x="5595454" y="3970045"/>
            <a:ext cx="3207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CB5987-6726-27A1-3950-C7AD41BACDFD}"/>
              </a:ext>
            </a:extLst>
          </p:cNvPr>
          <p:cNvCxnSpPr>
            <a:cxnSpLocks/>
          </p:cNvCxnSpPr>
          <p:nvPr/>
        </p:nvCxnSpPr>
        <p:spPr>
          <a:xfrm>
            <a:off x="5595454" y="4745912"/>
            <a:ext cx="3207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A5EEE7-A9B3-7BE6-477C-345DB2BA07BA}"/>
              </a:ext>
            </a:extLst>
          </p:cNvPr>
          <p:cNvCxnSpPr>
            <a:cxnSpLocks/>
          </p:cNvCxnSpPr>
          <p:nvPr/>
        </p:nvCxnSpPr>
        <p:spPr>
          <a:xfrm>
            <a:off x="9616945" y="3187599"/>
            <a:ext cx="14864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953AFA-06C8-E649-CE41-3526C177BD2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9616945" y="3970044"/>
            <a:ext cx="1486484" cy="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E922AD-004D-347F-C2A5-EA2332533CEA}"/>
              </a:ext>
            </a:extLst>
          </p:cNvPr>
          <p:cNvCxnSpPr>
            <a:cxnSpLocks/>
          </p:cNvCxnSpPr>
          <p:nvPr/>
        </p:nvCxnSpPr>
        <p:spPr>
          <a:xfrm>
            <a:off x="9588858" y="4752490"/>
            <a:ext cx="151457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EF63E0-F08B-CB0A-B983-960CEC8645F1}"/>
              </a:ext>
            </a:extLst>
          </p:cNvPr>
          <p:cNvSpPr txBox="1"/>
          <p:nvPr/>
        </p:nvSpPr>
        <p:spPr>
          <a:xfrm>
            <a:off x="394112" y="3209370"/>
            <a:ext cx="2314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From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Command dispatcher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461A90-6454-C831-3C50-B0ED8C2ECBF0}"/>
              </a:ext>
            </a:extLst>
          </p:cNvPr>
          <p:cNvSpPr txBox="1"/>
          <p:nvPr/>
        </p:nvSpPr>
        <p:spPr>
          <a:xfrm>
            <a:off x="10194521" y="2358140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To/From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2199700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9137-36EA-D7FC-AE1D-548EB361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Implementation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80DE-0B20-446B-4F17-CA1639DD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Architecture</a:t>
            </a:r>
          </a:p>
          <a:p>
            <a:pPr lvl="1"/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unit Architecture</a:t>
            </a:r>
          </a:p>
          <a:p>
            <a:r>
              <a:rPr lang="en-US">
                <a:solidFill>
                  <a:schemeClr val="accent2"/>
                </a:solidFill>
                <a:latin typeface="Franklin Gothic Medium" panose="020B0603020102020204" pitchFamily="34" charset="0"/>
              </a:rPr>
              <a:t>PPO implementation on </a:t>
            </a:r>
            <a:r>
              <a:rPr lang="en-US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NearPM</a:t>
            </a:r>
            <a:endParaRPr lang="en-US">
              <a:solidFill>
                <a:schemeClr val="accent2"/>
              </a:solidFill>
              <a:latin typeface="Franklin Gothic Medium" panose="020B0603020102020204" pitchFamily="34" charset="0"/>
            </a:endParaRPr>
          </a:p>
          <a:p>
            <a:pPr lvl="1"/>
            <a:r>
              <a:rPr lang="en-US">
                <a:solidFill>
                  <a:schemeClr val="accent2"/>
                </a:solidFill>
                <a:latin typeface="Franklin Gothic Medium" panose="020B0603020102020204" pitchFamily="34" charset="0"/>
              </a:rPr>
              <a:t>Ordering handling between CPU and </a:t>
            </a:r>
            <a:r>
              <a:rPr lang="en-US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NearPM</a:t>
            </a:r>
            <a:endParaRPr lang="en-US">
              <a:solidFill>
                <a:schemeClr val="accent2"/>
              </a:solidFill>
              <a:latin typeface="Franklin Gothic Medium" panose="020B0603020102020204" pitchFamily="34" charset="0"/>
            </a:endParaRP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Ordering handling between multiple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316E8-B49A-22D1-F000-30E04F1D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36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EFB0D485-889E-7395-9583-864D3FC45501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8548211" y="2360672"/>
            <a:ext cx="315009" cy="16277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BC85C04-EEB5-8D8A-76BD-31AEBC5B97DF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8548211" y="3171826"/>
            <a:ext cx="323270" cy="8165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C5AAF-16E8-DB51-E758-D897BFB0DB7B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8548211" y="3988383"/>
            <a:ext cx="32327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540962E-3872-D30E-3378-4E4BEBC753C4}"/>
              </a:ext>
            </a:extLst>
          </p:cNvPr>
          <p:cNvCxnSpPr>
            <a:cxnSpLocks/>
          </p:cNvCxnSpPr>
          <p:nvPr/>
        </p:nvCxnSpPr>
        <p:spPr>
          <a:xfrm>
            <a:off x="8548211" y="4014469"/>
            <a:ext cx="315009" cy="8172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529322-9BE5-E731-8317-05F3869A2079}"/>
              </a:ext>
            </a:extLst>
          </p:cNvPr>
          <p:cNvCxnSpPr>
            <a:cxnSpLocks/>
          </p:cNvCxnSpPr>
          <p:nvPr/>
        </p:nvCxnSpPr>
        <p:spPr>
          <a:xfrm flipV="1">
            <a:off x="1457325" y="5787889"/>
            <a:ext cx="8841299" cy="4026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BB108F-785A-0F5D-22C2-E35A41A73AA5}"/>
              </a:ext>
            </a:extLst>
          </p:cNvPr>
          <p:cNvSpPr/>
          <p:nvPr/>
        </p:nvSpPr>
        <p:spPr>
          <a:xfrm>
            <a:off x="2940129" y="5429336"/>
            <a:ext cx="4557951" cy="692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E4DBA8-A4C3-8905-01F6-ECD8A75EBE55}"/>
              </a:ext>
            </a:extLst>
          </p:cNvPr>
          <p:cNvSpPr/>
          <p:nvPr/>
        </p:nvSpPr>
        <p:spPr>
          <a:xfrm>
            <a:off x="2413193" y="2500907"/>
            <a:ext cx="6236941" cy="26147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EF4C-6B2F-FE66-3ABD-49FC6510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CPU-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ordering handling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944DB-6364-1F8A-13AF-B12F8B68DEF1}"/>
              </a:ext>
            </a:extLst>
          </p:cNvPr>
          <p:cNvSpPr/>
          <p:nvPr/>
        </p:nvSpPr>
        <p:spPr>
          <a:xfrm>
            <a:off x="10108124" y="560070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D561E-1170-9D46-E930-9402545A8BF5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A9D82DA-D244-D928-A771-64119FFD7727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1457325" y="1854993"/>
            <a:ext cx="1435323" cy="39457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AB4EE2-D7EE-9555-EA48-2DC6267D20F6}"/>
              </a:ext>
            </a:extLst>
          </p:cNvPr>
          <p:cNvSpPr txBox="1"/>
          <p:nvPr/>
        </p:nvSpPr>
        <p:spPr>
          <a:xfrm>
            <a:off x="1005871" y="1243636"/>
            <a:ext cx="193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 mapped 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command queue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64996E-1109-E562-AAE8-3C301FD2F23D}"/>
              </a:ext>
            </a:extLst>
          </p:cNvPr>
          <p:cNvSpPr txBox="1"/>
          <p:nvPr/>
        </p:nvSpPr>
        <p:spPr>
          <a:xfrm>
            <a:off x="4198269" y="6175605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Read write queue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1903A1B-3B9F-F173-15AA-0239C2EE6CD9}"/>
              </a:ext>
            </a:extLst>
          </p:cNvPr>
          <p:cNvCxnSpPr>
            <a:cxnSpLocks/>
          </p:cNvCxnSpPr>
          <p:nvPr/>
        </p:nvCxnSpPr>
        <p:spPr>
          <a:xfrm>
            <a:off x="5464397" y="1854994"/>
            <a:ext cx="291082" cy="65503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46423F8-8EAA-30EA-2CEE-EB95FC67A9DB}"/>
              </a:ext>
            </a:extLst>
          </p:cNvPr>
          <p:cNvSpPr/>
          <p:nvPr/>
        </p:nvSpPr>
        <p:spPr>
          <a:xfrm>
            <a:off x="4631530" y="541972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2C52CA-D2AA-88F7-A9DF-F8D9D6F75B1B}"/>
              </a:ext>
            </a:extLst>
          </p:cNvPr>
          <p:cNvSpPr/>
          <p:nvPr/>
        </p:nvSpPr>
        <p:spPr>
          <a:xfrm>
            <a:off x="5126829" y="541258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DA6E3A-B83F-1A14-9645-294A0AA3AFFB}"/>
              </a:ext>
            </a:extLst>
          </p:cNvPr>
          <p:cNvCxnSpPr>
            <a:cxnSpLocks/>
          </p:cNvCxnSpPr>
          <p:nvPr/>
        </p:nvCxnSpPr>
        <p:spPr>
          <a:xfrm flipV="1">
            <a:off x="3067705" y="4871758"/>
            <a:ext cx="0" cy="547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6B2115-299E-11A8-0AAD-796159D57760}"/>
              </a:ext>
            </a:extLst>
          </p:cNvPr>
          <p:cNvSpPr txBox="1"/>
          <p:nvPr/>
        </p:nvSpPr>
        <p:spPr>
          <a:xfrm>
            <a:off x="4016198" y="4143047"/>
            <a:ext cx="224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Address monitor and </a:t>
            </a:r>
          </a:p>
          <a:p>
            <a:pPr algn="ctr"/>
            <a:r>
              <a:rPr lang="en-US" b="1"/>
              <a:t>buffer logic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30E85-8115-CDFB-1CA5-0E031C508867}"/>
              </a:ext>
            </a:extLst>
          </p:cNvPr>
          <p:cNvSpPr txBox="1"/>
          <p:nvPr/>
        </p:nvSpPr>
        <p:spPr>
          <a:xfrm>
            <a:off x="4901879" y="3840439"/>
            <a:ext cx="17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CMD dispatcher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AF6CB0-0B33-1CE4-5DEA-E6E07D940244}"/>
              </a:ext>
            </a:extLst>
          </p:cNvPr>
          <p:cNvSpPr txBox="1"/>
          <p:nvPr/>
        </p:nvSpPr>
        <p:spPr>
          <a:xfrm>
            <a:off x="472765" y="5412580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To/From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F07299B1-A42C-332A-8073-2FA360B98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866758"/>
              </p:ext>
            </p:extLst>
          </p:nvPr>
        </p:nvGraphicFramePr>
        <p:xfrm>
          <a:off x="3965886" y="3311244"/>
          <a:ext cx="4630112" cy="1499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05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482571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  <a:gridCol w="1418436">
                  <a:extLst>
                    <a:ext uri="{9D8B030D-6E8A-4147-A177-3AD203B41FA5}">
                      <a16:colId xmlns:a16="http://schemas.microsoft.com/office/drawing/2014/main" val="3987919140"/>
                    </a:ext>
                  </a:extLst>
                </a:gridCol>
              </a:tblGrid>
              <a:tr h="366726">
                <a:tc gridSpan="3"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NearPM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 access table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015520"/>
                  </a:ext>
                </a:extLst>
              </a:tr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Franklin Gothic Medium" panose="020B0603020102020204" pitchFamily="34" charset="0"/>
                        </a:rPr>
                        <a:t>NearPM</a:t>
                      </a:r>
                      <a:r>
                        <a:rPr lang="en-US">
                          <a:latin typeface="Franklin Gothic Medium" panose="020B0603020102020204" pitchFamily="34" charset="0"/>
                        </a:rPr>
                        <a:t> unit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Read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Write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Franklin Gothic Medium" panose="020B06030201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Franklin Gothic Medium" panose="020B0603020102020204" pitchFamily="34" charset="0"/>
                        </a:rPr>
                        <a:t>0xA0 - 0xB0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Franklin Gothic Medium" panose="020B0603020102020204" pitchFamily="34" charset="0"/>
                        </a:rPr>
                        <a:t>0xC0 – 0xD0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2992B42-015B-3B59-39CA-24B1E22408BC}"/>
              </a:ext>
            </a:extLst>
          </p:cNvPr>
          <p:cNvCxnSpPr>
            <a:cxnSpLocks/>
          </p:cNvCxnSpPr>
          <p:nvPr/>
        </p:nvCxnSpPr>
        <p:spPr>
          <a:xfrm>
            <a:off x="9805848" y="3171826"/>
            <a:ext cx="457724" cy="260984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7958DF3-79E1-992D-F5B6-9741F9594F57}"/>
              </a:ext>
            </a:extLst>
          </p:cNvPr>
          <p:cNvCxnSpPr>
            <a:cxnSpLocks/>
          </p:cNvCxnSpPr>
          <p:nvPr/>
        </p:nvCxnSpPr>
        <p:spPr>
          <a:xfrm>
            <a:off x="9797587" y="2360672"/>
            <a:ext cx="465985" cy="342100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C80AD93-5CB4-7086-1D43-BF0B54BF70F6}"/>
              </a:ext>
            </a:extLst>
          </p:cNvPr>
          <p:cNvCxnSpPr>
            <a:cxnSpLocks/>
          </p:cNvCxnSpPr>
          <p:nvPr/>
        </p:nvCxnSpPr>
        <p:spPr>
          <a:xfrm>
            <a:off x="9805848" y="3988384"/>
            <a:ext cx="457724" cy="179329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C6EE734-9E0F-BE1E-1D7E-9199F4E8DFDE}"/>
              </a:ext>
            </a:extLst>
          </p:cNvPr>
          <p:cNvCxnSpPr>
            <a:cxnSpLocks/>
          </p:cNvCxnSpPr>
          <p:nvPr/>
        </p:nvCxnSpPr>
        <p:spPr>
          <a:xfrm>
            <a:off x="9797585" y="4805664"/>
            <a:ext cx="465987" cy="97601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3A7E91-C770-2789-9CDE-DD7236FD48A8}"/>
              </a:ext>
            </a:extLst>
          </p:cNvPr>
          <p:cNvSpPr txBox="1"/>
          <p:nvPr/>
        </p:nvSpPr>
        <p:spPr>
          <a:xfrm>
            <a:off x="8568815" y="165342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err="1">
                <a:latin typeface="Franklin Gothic Medium" panose="020B0603020102020204" pitchFamily="34" charset="0"/>
              </a:rPr>
              <a:t>NearPM</a:t>
            </a:r>
            <a:r>
              <a:rPr lang="en-US" b="1">
                <a:latin typeface="Franklin Gothic Medium" panose="020B0603020102020204" pitchFamily="34" charset="0"/>
              </a:rPr>
              <a:t> units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19C878-D7A9-53E8-6604-E923BBFA3113}"/>
              </a:ext>
            </a:extLst>
          </p:cNvPr>
          <p:cNvSpPr/>
          <p:nvPr/>
        </p:nvSpPr>
        <p:spPr>
          <a:xfrm>
            <a:off x="8167211" y="3807408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507978-E038-BAFE-2655-0A960BC843AA}"/>
              </a:ext>
            </a:extLst>
          </p:cNvPr>
          <p:cNvSpPr/>
          <p:nvPr/>
        </p:nvSpPr>
        <p:spPr>
          <a:xfrm>
            <a:off x="5589125" y="53737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89FF164-4697-3587-E5D3-BB47FED80D53}"/>
              </a:ext>
            </a:extLst>
          </p:cNvPr>
          <p:cNvSpPr/>
          <p:nvPr/>
        </p:nvSpPr>
        <p:spPr>
          <a:xfrm>
            <a:off x="3178307" y="4506317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58703E-5EDB-2E62-79D2-6218384F9889}"/>
              </a:ext>
            </a:extLst>
          </p:cNvPr>
          <p:cNvSpPr txBox="1"/>
          <p:nvPr/>
        </p:nvSpPr>
        <p:spPr>
          <a:xfrm>
            <a:off x="517533" y="4262109"/>
            <a:ext cx="166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1. Monitor CPU accesses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CE0210-08A1-CA6D-B552-1EFD9F738C24}"/>
              </a:ext>
            </a:extLst>
          </p:cNvPr>
          <p:cNvCxnSpPr>
            <a:cxnSpLocks/>
          </p:cNvCxnSpPr>
          <p:nvPr/>
        </p:nvCxnSpPr>
        <p:spPr>
          <a:xfrm>
            <a:off x="3446608" y="4868267"/>
            <a:ext cx="0" cy="551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456B700-F2E2-6B2F-3D50-A3A26875EDD1}"/>
              </a:ext>
            </a:extLst>
          </p:cNvPr>
          <p:cNvSpPr txBox="1"/>
          <p:nvPr/>
        </p:nvSpPr>
        <p:spPr>
          <a:xfrm>
            <a:off x="3509832" y="2668834"/>
            <a:ext cx="2187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2. Check for ordering conflicts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7709600-EAC6-12F6-E766-66AC6ECDCFAE}"/>
              </a:ext>
            </a:extLst>
          </p:cNvPr>
          <p:cNvSpPr/>
          <p:nvPr/>
        </p:nvSpPr>
        <p:spPr>
          <a:xfrm>
            <a:off x="7190210" y="4097857"/>
            <a:ext cx="1389700" cy="29654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rgbClr val="FF0000"/>
                </a:solidFill>
                <a:latin typeface="Franklin Gothic Medium" panose="020B0603020102020204" pitchFamily="34" charset="0"/>
              </a:rPr>
              <a:t>0xC0 – 0xD0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678E41C-3415-EA6A-E8E7-40668AB029B0}"/>
              </a:ext>
            </a:extLst>
          </p:cNvPr>
          <p:cNvSpPr txBox="1"/>
          <p:nvPr/>
        </p:nvSpPr>
        <p:spPr>
          <a:xfrm>
            <a:off x="3509832" y="5060004"/>
            <a:ext cx="330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3. Buffer CPU memory operation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BF017E-658B-E2C4-6E0F-AE25F1B03D96}"/>
              </a:ext>
            </a:extLst>
          </p:cNvPr>
          <p:cNvSpPr/>
          <p:nvPr/>
        </p:nvSpPr>
        <p:spPr>
          <a:xfrm>
            <a:off x="2476029" y="3555436"/>
            <a:ext cx="1448063" cy="13289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978B7-E7E2-6E4B-0542-84A79B61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34</a:t>
            </a:fld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F6807-77DD-8DC4-D5F3-6FA2FD20BF7F}"/>
              </a:ext>
            </a:extLst>
          </p:cNvPr>
          <p:cNvSpPr txBox="1"/>
          <p:nvPr/>
        </p:nvSpPr>
        <p:spPr>
          <a:xfrm>
            <a:off x="2558372" y="3826869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Buffer enable logic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57E3E2-BD5F-29D2-00E8-319600643028}"/>
              </a:ext>
            </a:extLst>
          </p:cNvPr>
          <p:cNvSpPr/>
          <p:nvPr/>
        </p:nvSpPr>
        <p:spPr>
          <a:xfrm>
            <a:off x="10300146" y="1779962"/>
            <a:ext cx="1639217" cy="433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A1EBE-1BD1-EC3E-08F1-5A0A97312B9A}"/>
              </a:ext>
            </a:extLst>
          </p:cNvPr>
          <p:cNvSpPr txBox="1"/>
          <p:nvPr/>
        </p:nvSpPr>
        <p:spPr>
          <a:xfrm>
            <a:off x="10807853" y="3818160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6F681-C637-B7B6-D5B1-A526DD79DA25}"/>
              </a:ext>
            </a:extLst>
          </p:cNvPr>
          <p:cNvSpPr/>
          <p:nvPr/>
        </p:nvSpPr>
        <p:spPr>
          <a:xfrm>
            <a:off x="2903698" y="1600063"/>
            <a:ext cx="2580333" cy="5367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5C9256-0417-B321-44F3-CF0B967AF022}"/>
              </a:ext>
            </a:extLst>
          </p:cNvPr>
          <p:cNvSpPr/>
          <p:nvPr/>
        </p:nvSpPr>
        <p:spPr>
          <a:xfrm>
            <a:off x="8874713" y="2068682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DE865D-2B5A-9A81-E8FB-7C60EF7705CB}"/>
              </a:ext>
            </a:extLst>
          </p:cNvPr>
          <p:cNvSpPr/>
          <p:nvPr/>
        </p:nvSpPr>
        <p:spPr>
          <a:xfrm>
            <a:off x="8879353" y="2877955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AFD0DD-677C-6324-2470-158854D1D612}"/>
              </a:ext>
            </a:extLst>
          </p:cNvPr>
          <p:cNvSpPr/>
          <p:nvPr/>
        </p:nvSpPr>
        <p:spPr>
          <a:xfrm>
            <a:off x="8871481" y="3711359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D7855DF-D25A-52FF-102F-0CD3E1D95FFB}"/>
              </a:ext>
            </a:extLst>
          </p:cNvPr>
          <p:cNvSpPr/>
          <p:nvPr/>
        </p:nvSpPr>
        <p:spPr>
          <a:xfrm>
            <a:off x="2940128" y="5428401"/>
            <a:ext cx="1025758" cy="692258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ranklin Gothic Medium" panose="020B0603020102020204" pitchFamily="34" charset="0"/>
              </a:rPr>
              <a:t>RD 0xC4</a:t>
            </a:r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FDE9AC-03F9-1502-7944-6E53D7E6DC37}"/>
              </a:ext>
            </a:extLst>
          </p:cNvPr>
          <p:cNvSpPr/>
          <p:nvPr/>
        </p:nvSpPr>
        <p:spPr>
          <a:xfrm>
            <a:off x="2945782" y="5436480"/>
            <a:ext cx="1019221" cy="692258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ranklin Gothic Medium" panose="020B0603020102020204" pitchFamily="34" charset="0"/>
              </a:rPr>
              <a:t>RD </a:t>
            </a:r>
            <a:r>
              <a:rPr lang="en-US" sz="1600">
                <a:solidFill>
                  <a:srgbClr val="C00000"/>
                </a:solidFill>
                <a:latin typeface="Franklin Gothic Medium" panose="020B0603020102020204" pitchFamily="34" charset="0"/>
              </a:rPr>
              <a:t>0xC4</a:t>
            </a:r>
            <a:endParaRPr lang="en-US" sz="28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2862C24-D6A5-E169-B8D3-07FF6E077A67}"/>
              </a:ext>
            </a:extLst>
          </p:cNvPr>
          <p:cNvSpPr/>
          <p:nvPr/>
        </p:nvSpPr>
        <p:spPr>
          <a:xfrm>
            <a:off x="8871480" y="4522513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3</a:t>
            </a:r>
          </a:p>
        </p:txBody>
      </p:sp>
    </p:spTree>
    <p:extLst>
      <p:ext uri="{BB962C8B-B14F-4D97-AF65-F5344CB8AC3E}">
        <p14:creationId xmlns:p14="http://schemas.microsoft.com/office/powerpoint/2010/main" val="207757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40" grpId="0"/>
      <p:bldP spid="142" grpId="0" animBg="1"/>
      <p:bldP spid="143" grpId="0"/>
      <p:bldP spid="19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EFB0D485-889E-7395-9583-864D3FC45501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8548211" y="2360672"/>
            <a:ext cx="315009" cy="16277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BC85C04-EEB5-8D8A-76BD-31AEBC5B97DF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8548211" y="3171826"/>
            <a:ext cx="323270" cy="8165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C5AAF-16E8-DB51-E758-D897BFB0DB7B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8548211" y="3988383"/>
            <a:ext cx="32327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540962E-3872-D30E-3378-4E4BEBC753C4}"/>
              </a:ext>
            </a:extLst>
          </p:cNvPr>
          <p:cNvCxnSpPr>
            <a:cxnSpLocks/>
          </p:cNvCxnSpPr>
          <p:nvPr/>
        </p:nvCxnSpPr>
        <p:spPr>
          <a:xfrm>
            <a:off x="8548211" y="4014469"/>
            <a:ext cx="315009" cy="8172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529322-9BE5-E731-8317-05F3869A2079}"/>
              </a:ext>
            </a:extLst>
          </p:cNvPr>
          <p:cNvCxnSpPr>
            <a:cxnSpLocks/>
          </p:cNvCxnSpPr>
          <p:nvPr/>
        </p:nvCxnSpPr>
        <p:spPr>
          <a:xfrm flipV="1">
            <a:off x="1457325" y="5787889"/>
            <a:ext cx="8841299" cy="4026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BB108F-785A-0F5D-22C2-E35A41A73AA5}"/>
              </a:ext>
            </a:extLst>
          </p:cNvPr>
          <p:cNvSpPr/>
          <p:nvPr/>
        </p:nvSpPr>
        <p:spPr>
          <a:xfrm>
            <a:off x="2940129" y="5429336"/>
            <a:ext cx="4557951" cy="692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E4DBA8-A4C3-8905-01F6-ECD8A75EBE55}"/>
              </a:ext>
            </a:extLst>
          </p:cNvPr>
          <p:cNvSpPr/>
          <p:nvPr/>
        </p:nvSpPr>
        <p:spPr>
          <a:xfrm>
            <a:off x="2413193" y="2500907"/>
            <a:ext cx="6236941" cy="26147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EF4C-6B2F-FE66-3ABD-49FC6510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CPU-</a:t>
            </a:r>
            <a:r>
              <a:rPr lang="en-US" dirty="0" err="1">
                <a:latin typeface="Franklin Gothic Medium" panose="020B0603020102020204" pitchFamily="34" charset="0"/>
              </a:rPr>
              <a:t>NearPM</a:t>
            </a:r>
            <a:r>
              <a:rPr lang="en-US" dirty="0">
                <a:latin typeface="Franklin Gothic Medium" panose="020B0603020102020204" pitchFamily="34" charset="0"/>
              </a:rPr>
              <a:t> ordering handling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944DB-6364-1F8A-13AF-B12F8B68DEF1}"/>
              </a:ext>
            </a:extLst>
          </p:cNvPr>
          <p:cNvSpPr/>
          <p:nvPr/>
        </p:nvSpPr>
        <p:spPr>
          <a:xfrm>
            <a:off x="10108124" y="560070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D561E-1170-9D46-E930-9402545A8BF5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A9D82DA-D244-D928-A771-64119FFD7727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1457325" y="1854993"/>
            <a:ext cx="1435323" cy="39457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AB4EE2-D7EE-9555-EA48-2DC6267D20F6}"/>
              </a:ext>
            </a:extLst>
          </p:cNvPr>
          <p:cNvSpPr txBox="1"/>
          <p:nvPr/>
        </p:nvSpPr>
        <p:spPr>
          <a:xfrm>
            <a:off x="1005871" y="1243636"/>
            <a:ext cx="193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Memory mapped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command queue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64996E-1109-E562-AAE8-3C301FD2F23D}"/>
              </a:ext>
            </a:extLst>
          </p:cNvPr>
          <p:cNvSpPr txBox="1"/>
          <p:nvPr/>
        </p:nvSpPr>
        <p:spPr>
          <a:xfrm>
            <a:off x="4198269" y="6175605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Read write queue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1903A1B-3B9F-F173-15AA-0239C2EE6CD9}"/>
              </a:ext>
            </a:extLst>
          </p:cNvPr>
          <p:cNvCxnSpPr>
            <a:cxnSpLocks/>
          </p:cNvCxnSpPr>
          <p:nvPr/>
        </p:nvCxnSpPr>
        <p:spPr>
          <a:xfrm>
            <a:off x="5464397" y="1854994"/>
            <a:ext cx="291082" cy="65503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46423F8-8EAA-30EA-2CEE-EB95FC67A9DB}"/>
              </a:ext>
            </a:extLst>
          </p:cNvPr>
          <p:cNvSpPr/>
          <p:nvPr/>
        </p:nvSpPr>
        <p:spPr>
          <a:xfrm>
            <a:off x="4631530" y="541972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2C52CA-D2AA-88F7-A9DF-F8D9D6F75B1B}"/>
              </a:ext>
            </a:extLst>
          </p:cNvPr>
          <p:cNvSpPr/>
          <p:nvPr/>
        </p:nvSpPr>
        <p:spPr>
          <a:xfrm>
            <a:off x="5126829" y="541258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DA6E3A-B83F-1A14-9645-294A0AA3AFFB}"/>
              </a:ext>
            </a:extLst>
          </p:cNvPr>
          <p:cNvCxnSpPr>
            <a:cxnSpLocks/>
          </p:cNvCxnSpPr>
          <p:nvPr/>
        </p:nvCxnSpPr>
        <p:spPr>
          <a:xfrm flipV="1">
            <a:off x="3067705" y="4871758"/>
            <a:ext cx="0" cy="547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6B2115-299E-11A8-0AAD-796159D57760}"/>
              </a:ext>
            </a:extLst>
          </p:cNvPr>
          <p:cNvSpPr txBox="1"/>
          <p:nvPr/>
        </p:nvSpPr>
        <p:spPr>
          <a:xfrm>
            <a:off x="4016198" y="4143047"/>
            <a:ext cx="224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Address monitor and </a:t>
            </a:r>
          </a:p>
          <a:p>
            <a:pPr algn="ctr"/>
            <a:r>
              <a:rPr lang="en-US" b="1"/>
              <a:t>buffer logic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30E85-8115-CDFB-1CA5-0E031C508867}"/>
              </a:ext>
            </a:extLst>
          </p:cNvPr>
          <p:cNvSpPr txBox="1"/>
          <p:nvPr/>
        </p:nvSpPr>
        <p:spPr>
          <a:xfrm>
            <a:off x="4901879" y="3840439"/>
            <a:ext cx="17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CMD dispatcher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AF6CB0-0B33-1CE4-5DEA-E6E07D940244}"/>
              </a:ext>
            </a:extLst>
          </p:cNvPr>
          <p:cNvSpPr txBox="1"/>
          <p:nvPr/>
        </p:nvSpPr>
        <p:spPr>
          <a:xfrm>
            <a:off x="472765" y="5412580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To/From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F07299B1-A42C-332A-8073-2FA360B98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03478"/>
              </p:ext>
            </p:extLst>
          </p:nvPr>
        </p:nvGraphicFramePr>
        <p:xfrm>
          <a:off x="3965886" y="3311244"/>
          <a:ext cx="4630112" cy="1499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05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482571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  <a:gridCol w="1418436">
                  <a:extLst>
                    <a:ext uri="{9D8B030D-6E8A-4147-A177-3AD203B41FA5}">
                      <a16:colId xmlns:a16="http://schemas.microsoft.com/office/drawing/2014/main" val="3987919140"/>
                    </a:ext>
                  </a:extLst>
                </a:gridCol>
              </a:tblGrid>
              <a:tr h="366726">
                <a:tc gridSpan="3"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NearPM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 access table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015520"/>
                  </a:ext>
                </a:extLst>
              </a:tr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Franklin Gothic Medium" panose="020B0603020102020204" pitchFamily="34" charset="0"/>
                        </a:rPr>
                        <a:t>NearPM</a:t>
                      </a:r>
                      <a:r>
                        <a:rPr lang="en-US">
                          <a:latin typeface="Franklin Gothic Medium" panose="020B0603020102020204" pitchFamily="34" charset="0"/>
                        </a:rPr>
                        <a:t> unit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Read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Write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2992B42-015B-3B59-39CA-24B1E22408BC}"/>
              </a:ext>
            </a:extLst>
          </p:cNvPr>
          <p:cNvCxnSpPr>
            <a:cxnSpLocks/>
          </p:cNvCxnSpPr>
          <p:nvPr/>
        </p:nvCxnSpPr>
        <p:spPr>
          <a:xfrm>
            <a:off x="9805848" y="3171826"/>
            <a:ext cx="457724" cy="260984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7958DF3-79E1-992D-F5B6-9741F9594F57}"/>
              </a:ext>
            </a:extLst>
          </p:cNvPr>
          <p:cNvCxnSpPr>
            <a:cxnSpLocks/>
          </p:cNvCxnSpPr>
          <p:nvPr/>
        </p:nvCxnSpPr>
        <p:spPr>
          <a:xfrm>
            <a:off x="9797587" y="2360672"/>
            <a:ext cx="465985" cy="342100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C80AD93-5CB4-7086-1D43-BF0B54BF70F6}"/>
              </a:ext>
            </a:extLst>
          </p:cNvPr>
          <p:cNvCxnSpPr>
            <a:cxnSpLocks/>
          </p:cNvCxnSpPr>
          <p:nvPr/>
        </p:nvCxnSpPr>
        <p:spPr>
          <a:xfrm>
            <a:off x="9805848" y="3988384"/>
            <a:ext cx="457724" cy="179329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C6EE734-9E0F-BE1E-1D7E-9199F4E8DFDE}"/>
              </a:ext>
            </a:extLst>
          </p:cNvPr>
          <p:cNvCxnSpPr>
            <a:cxnSpLocks/>
          </p:cNvCxnSpPr>
          <p:nvPr/>
        </p:nvCxnSpPr>
        <p:spPr>
          <a:xfrm>
            <a:off x="9797585" y="4805664"/>
            <a:ext cx="465987" cy="97601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3A7E91-C770-2789-9CDE-DD7236FD48A8}"/>
              </a:ext>
            </a:extLst>
          </p:cNvPr>
          <p:cNvSpPr txBox="1"/>
          <p:nvPr/>
        </p:nvSpPr>
        <p:spPr>
          <a:xfrm>
            <a:off x="8568815" y="165342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Franklin Gothic Medium" panose="020B0603020102020204" pitchFamily="34" charset="0"/>
              </a:rPr>
              <a:t>NearPM</a:t>
            </a:r>
            <a:r>
              <a:rPr lang="en-US" b="1" dirty="0">
                <a:latin typeface="Franklin Gothic Medium" panose="020B0603020102020204" pitchFamily="34" charset="0"/>
              </a:rPr>
              <a:t> units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19C878-D7A9-53E8-6604-E923BBFA3113}"/>
              </a:ext>
            </a:extLst>
          </p:cNvPr>
          <p:cNvSpPr/>
          <p:nvPr/>
        </p:nvSpPr>
        <p:spPr>
          <a:xfrm>
            <a:off x="8167211" y="3807408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507978-E038-BAFE-2655-0A960BC843AA}"/>
              </a:ext>
            </a:extLst>
          </p:cNvPr>
          <p:cNvSpPr/>
          <p:nvPr/>
        </p:nvSpPr>
        <p:spPr>
          <a:xfrm>
            <a:off x="5589125" y="53737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89FF164-4697-3587-E5D3-BB47FED80D53}"/>
              </a:ext>
            </a:extLst>
          </p:cNvPr>
          <p:cNvSpPr/>
          <p:nvPr/>
        </p:nvSpPr>
        <p:spPr>
          <a:xfrm>
            <a:off x="3178307" y="4506317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CE0210-08A1-CA6D-B552-1EFD9F738C24}"/>
              </a:ext>
            </a:extLst>
          </p:cNvPr>
          <p:cNvCxnSpPr>
            <a:cxnSpLocks/>
          </p:cNvCxnSpPr>
          <p:nvPr/>
        </p:nvCxnSpPr>
        <p:spPr>
          <a:xfrm>
            <a:off x="3446608" y="4868267"/>
            <a:ext cx="0" cy="551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BF017E-658B-E2C4-6E0F-AE25F1B03D96}"/>
              </a:ext>
            </a:extLst>
          </p:cNvPr>
          <p:cNvSpPr/>
          <p:nvPr/>
        </p:nvSpPr>
        <p:spPr>
          <a:xfrm>
            <a:off x="2476029" y="3555436"/>
            <a:ext cx="1448063" cy="13289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978B7-E7E2-6E4B-0542-84A79B61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35</a:t>
            </a:fld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F6807-77DD-8DC4-D5F3-6FA2FD20BF7F}"/>
              </a:ext>
            </a:extLst>
          </p:cNvPr>
          <p:cNvSpPr txBox="1"/>
          <p:nvPr/>
        </p:nvSpPr>
        <p:spPr>
          <a:xfrm>
            <a:off x="2558372" y="3826869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Buffer enable logic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57E3E2-BD5F-29D2-00E8-319600643028}"/>
              </a:ext>
            </a:extLst>
          </p:cNvPr>
          <p:cNvSpPr/>
          <p:nvPr/>
        </p:nvSpPr>
        <p:spPr>
          <a:xfrm>
            <a:off x="10300146" y="1779962"/>
            <a:ext cx="1639217" cy="433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A1EBE-1BD1-EC3E-08F1-5A0A97312B9A}"/>
              </a:ext>
            </a:extLst>
          </p:cNvPr>
          <p:cNvSpPr txBox="1"/>
          <p:nvPr/>
        </p:nvSpPr>
        <p:spPr>
          <a:xfrm>
            <a:off x="10807853" y="3818160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6F681-C637-B7B6-D5B1-A526DD79DA25}"/>
              </a:ext>
            </a:extLst>
          </p:cNvPr>
          <p:cNvSpPr/>
          <p:nvPr/>
        </p:nvSpPr>
        <p:spPr>
          <a:xfrm>
            <a:off x="2903698" y="1600063"/>
            <a:ext cx="2580333" cy="5367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5C9256-0417-B321-44F3-CF0B967AF022}"/>
              </a:ext>
            </a:extLst>
          </p:cNvPr>
          <p:cNvSpPr/>
          <p:nvPr/>
        </p:nvSpPr>
        <p:spPr>
          <a:xfrm>
            <a:off x="8874713" y="2068682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Unit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DE865D-2B5A-9A81-E8FB-7C60EF7705CB}"/>
              </a:ext>
            </a:extLst>
          </p:cNvPr>
          <p:cNvSpPr/>
          <p:nvPr/>
        </p:nvSpPr>
        <p:spPr>
          <a:xfrm>
            <a:off x="8879353" y="2877955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Unit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AFD0DD-677C-6324-2470-158854D1D612}"/>
              </a:ext>
            </a:extLst>
          </p:cNvPr>
          <p:cNvSpPr/>
          <p:nvPr/>
        </p:nvSpPr>
        <p:spPr>
          <a:xfrm>
            <a:off x="8871481" y="3711359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Unit 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FDE9AC-03F9-1502-7944-6E53D7E6DC37}"/>
              </a:ext>
            </a:extLst>
          </p:cNvPr>
          <p:cNvSpPr/>
          <p:nvPr/>
        </p:nvSpPr>
        <p:spPr>
          <a:xfrm>
            <a:off x="8418513" y="5435546"/>
            <a:ext cx="1019221" cy="692258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ranklin Gothic Medium" panose="020B0603020102020204" pitchFamily="34" charset="0"/>
              </a:rPr>
              <a:t>RD 0xC4</a:t>
            </a:r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2862C24-D6A5-E169-B8D3-07FF6E077A67}"/>
              </a:ext>
            </a:extLst>
          </p:cNvPr>
          <p:cNvSpPr/>
          <p:nvPr/>
        </p:nvSpPr>
        <p:spPr>
          <a:xfrm>
            <a:off x="8871480" y="4522513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Unit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7B98E-0D38-C5FE-CA17-8561ED6AB0EE}"/>
              </a:ext>
            </a:extLst>
          </p:cNvPr>
          <p:cNvSpPr txBox="1"/>
          <p:nvPr/>
        </p:nvSpPr>
        <p:spPr>
          <a:xfrm>
            <a:off x="6967587" y="6166520"/>
            <a:ext cx="379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4. Commit to memory when NDPU finish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E4F34D-F926-B18E-4BB5-05B98A5FA309}"/>
              </a:ext>
            </a:extLst>
          </p:cNvPr>
          <p:cNvSpPr/>
          <p:nvPr/>
        </p:nvSpPr>
        <p:spPr>
          <a:xfrm>
            <a:off x="682266" y="5758087"/>
            <a:ext cx="11036969" cy="940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Franklin Gothic Medium" panose="020B0603020102020204" pitchFamily="34" charset="0"/>
              </a:rPr>
              <a:t>NearPM</a:t>
            </a:r>
            <a:r>
              <a:rPr lang="en-US" sz="3200" b="1" dirty="0">
                <a:latin typeface="Franklin Gothic Medium" panose="020B0603020102020204" pitchFamily="34" charset="0"/>
              </a:rPr>
              <a:t> handles the ordering between CPU and NDP</a:t>
            </a:r>
          </a:p>
        </p:txBody>
      </p:sp>
    </p:spTree>
    <p:extLst>
      <p:ext uri="{BB962C8B-B14F-4D97-AF65-F5344CB8AC3E}">
        <p14:creationId xmlns:p14="http://schemas.microsoft.com/office/powerpoint/2010/main" val="387568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9137-36EA-D7FC-AE1D-548EB361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Implementation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80DE-0B20-446B-4F17-CA1639DD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Architecture</a:t>
            </a:r>
          </a:p>
          <a:p>
            <a:pPr lvl="1"/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unit Architecture</a:t>
            </a:r>
          </a:p>
          <a:p>
            <a:r>
              <a:rPr lang="en-US">
                <a:solidFill>
                  <a:schemeClr val="accent2"/>
                </a:solidFill>
                <a:latin typeface="Franklin Gothic Medium" panose="020B0603020102020204" pitchFamily="34" charset="0"/>
              </a:rPr>
              <a:t>PPO implementation on </a:t>
            </a:r>
            <a:r>
              <a:rPr lang="en-US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NearPM</a:t>
            </a:r>
            <a:endParaRPr lang="en-US">
              <a:solidFill>
                <a:schemeClr val="accent2"/>
              </a:solidFill>
              <a:latin typeface="Franklin Gothic Medium" panose="020B0603020102020204" pitchFamily="34" charset="0"/>
            </a:endParaRP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Ordering handling between CPU and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endParaRPr lang="en-US">
              <a:latin typeface="Franklin Gothic Medium" panose="020B0603020102020204" pitchFamily="34" charset="0"/>
            </a:endParaRPr>
          </a:p>
          <a:p>
            <a:pPr lvl="1"/>
            <a:r>
              <a:rPr lang="en-US">
                <a:solidFill>
                  <a:schemeClr val="accent2"/>
                </a:solidFill>
                <a:latin typeface="Franklin Gothic Medium" panose="020B0603020102020204" pitchFamily="34" charset="0"/>
              </a:rPr>
              <a:t>Ordering handling between multiple </a:t>
            </a:r>
            <a:r>
              <a:rPr lang="en-US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NearPM</a:t>
            </a:r>
            <a:r>
              <a:rPr lang="en-US">
                <a:solidFill>
                  <a:schemeClr val="accent2"/>
                </a:solidFill>
                <a:latin typeface="Franklin Gothic Medium" panose="020B0603020102020204" pitchFamily="34" charset="0"/>
              </a:rPr>
              <a:t>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316E8-B49A-22D1-F000-30E04F1D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62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359BAB-E861-5A73-CDC6-2125EC911ED5}"/>
              </a:ext>
            </a:extLst>
          </p:cNvPr>
          <p:cNvSpPr/>
          <p:nvPr/>
        </p:nvSpPr>
        <p:spPr>
          <a:xfrm>
            <a:off x="4780846" y="2450597"/>
            <a:ext cx="2673038" cy="17384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CAE2C1-833F-027D-C028-FA3CC60507EB}"/>
              </a:ext>
            </a:extLst>
          </p:cNvPr>
          <p:cNvCxnSpPr>
            <a:cxnSpLocks/>
          </p:cNvCxnSpPr>
          <p:nvPr/>
        </p:nvCxnSpPr>
        <p:spPr>
          <a:xfrm>
            <a:off x="7257525" y="3688741"/>
            <a:ext cx="138729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E900A2-A2BF-1B98-663F-903E5EAA468C}"/>
              </a:ext>
            </a:extLst>
          </p:cNvPr>
          <p:cNvSpPr/>
          <p:nvPr/>
        </p:nvSpPr>
        <p:spPr>
          <a:xfrm>
            <a:off x="8608082" y="2363841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6083B4-E19E-6DF2-7AFF-A970541C31F8}"/>
              </a:ext>
            </a:extLst>
          </p:cNvPr>
          <p:cNvSpPr/>
          <p:nvPr/>
        </p:nvSpPr>
        <p:spPr>
          <a:xfrm>
            <a:off x="1476944" y="2362962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06EC74-3AF2-8E86-1D82-54538D087343}"/>
              </a:ext>
            </a:extLst>
          </p:cNvPr>
          <p:cNvSpPr/>
          <p:nvPr/>
        </p:nvSpPr>
        <p:spPr>
          <a:xfrm>
            <a:off x="10611653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CDBB68-F7DC-D3C7-765C-D5D7E440DF8B}"/>
              </a:ext>
            </a:extLst>
          </p:cNvPr>
          <p:cNvSpPr/>
          <p:nvPr/>
        </p:nvSpPr>
        <p:spPr>
          <a:xfrm>
            <a:off x="313442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EF4C-6B2F-FE66-3ABD-49FC6510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5536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Ordering handling between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devices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D561E-1170-9D46-E930-9402545A8BF5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A1EBE-1BD1-EC3E-08F1-5A0A97312B9A}"/>
              </a:ext>
            </a:extLst>
          </p:cNvPr>
          <p:cNvSpPr txBox="1"/>
          <p:nvPr/>
        </p:nvSpPr>
        <p:spPr>
          <a:xfrm>
            <a:off x="10875340" y="4037984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19C878-D7A9-53E8-6604-E923BBFA3113}"/>
              </a:ext>
            </a:extLst>
          </p:cNvPr>
          <p:cNvSpPr/>
          <p:nvPr/>
        </p:nvSpPr>
        <p:spPr>
          <a:xfrm>
            <a:off x="8011763" y="3807408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507978-E038-BAFE-2655-0A960BC843AA}"/>
              </a:ext>
            </a:extLst>
          </p:cNvPr>
          <p:cNvSpPr/>
          <p:nvPr/>
        </p:nvSpPr>
        <p:spPr>
          <a:xfrm>
            <a:off x="5589125" y="53737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F6807-77DD-8DC4-D5F3-6FA2FD20BF7F}"/>
              </a:ext>
            </a:extLst>
          </p:cNvPr>
          <p:cNvSpPr txBox="1"/>
          <p:nvPr/>
        </p:nvSpPr>
        <p:spPr>
          <a:xfrm>
            <a:off x="1836002" y="2656984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9543F-B166-7722-71F2-C7355310CA9C}"/>
              </a:ext>
            </a:extLst>
          </p:cNvPr>
          <p:cNvSpPr txBox="1"/>
          <p:nvPr/>
        </p:nvSpPr>
        <p:spPr>
          <a:xfrm>
            <a:off x="588315" y="4036627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A6CBA-3106-4862-EF52-87B3D63EB9CA}"/>
              </a:ext>
            </a:extLst>
          </p:cNvPr>
          <p:cNvSpPr txBox="1"/>
          <p:nvPr/>
        </p:nvSpPr>
        <p:spPr>
          <a:xfrm>
            <a:off x="8938536" y="2653807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4976D-6CCC-C0DC-AC96-5CB4D07D3BFD}"/>
              </a:ext>
            </a:extLst>
          </p:cNvPr>
          <p:cNvSpPr txBox="1"/>
          <p:nvPr/>
        </p:nvSpPr>
        <p:spPr>
          <a:xfrm>
            <a:off x="5433220" y="2529566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88C0EB-9F96-107D-319E-B2127BEBA25B}"/>
              </a:ext>
            </a:extLst>
          </p:cNvPr>
          <p:cNvSpPr txBox="1"/>
          <p:nvPr/>
        </p:nvSpPr>
        <p:spPr>
          <a:xfrm>
            <a:off x="1325843" y="6214029"/>
            <a:ext cx="109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0 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A-C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9F5618-C9F5-80BE-FD90-D2F0BA296148}"/>
              </a:ext>
            </a:extLst>
          </p:cNvPr>
          <p:cNvSpPr txBox="1"/>
          <p:nvPr/>
        </p:nvSpPr>
        <p:spPr>
          <a:xfrm>
            <a:off x="9659407" y="6214029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1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D-F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79676C-0914-FE82-6F41-B72FA133710C}"/>
              </a:ext>
            </a:extLst>
          </p:cNvPr>
          <p:cNvSpPr/>
          <p:nvPr/>
        </p:nvSpPr>
        <p:spPr>
          <a:xfrm>
            <a:off x="856087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2B4BAB-9173-E163-326D-3E367CAB3C6E}"/>
              </a:ext>
            </a:extLst>
          </p:cNvPr>
          <p:cNvSpPr/>
          <p:nvPr/>
        </p:nvSpPr>
        <p:spPr>
          <a:xfrm>
            <a:off x="313633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99F101-0032-E4E3-586D-EFE5E7E2040B}"/>
              </a:ext>
            </a:extLst>
          </p:cNvPr>
          <p:cNvSpPr/>
          <p:nvPr/>
        </p:nvSpPr>
        <p:spPr>
          <a:xfrm>
            <a:off x="3040825" y="5712341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7350D8-B2C2-4FDB-0C93-2E570D72BC44}"/>
              </a:ext>
            </a:extLst>
          </p:cNvPr>
          <p:cNvSpPr/>
          <p:nvPr/>
        </p:nvSpPr>
        <p:spPr>
          <a:xfrm>
            <a:off x="8644820" y="53345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2FD10C-9C84-4D30-C0CD-87EE4659FDDE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517334" y="3688741"/>
            <a:ext cx="147005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BE65-E819-D941-42F7-52DEFFD4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852F86-4AFA-E79A-B437-D24D2EA37146}"/>
              </a:ext>
            </a:extLst>
          </p:cNvPr>
          <p:cNvSpPr/>
          <p:nvPr/>
        </p:nvSpPr>
        <p:spPr>
          <a:xfrm>
            <a:off x="4962674" y="3113182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9EA060-C3E1-E5CB-70A3-A10CB5FD2D66}"/>
              </a:ext>
            </a:extLst>
          </p:cNvPr>
          <p:cNvSpPr txBox="1"/>
          <p:nvPr/>
        </p:nvSpPr>
        <p:spPr>
          <a:xfrm>
            <a:off x="4816277" y="3097151"/>
            <a:ext cx="131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E7607C-33F7-27B8-9BFD-344EEC803AE3}"/>
              </a:ext>
            </a:extLst>
          </p:cNvPr>
          <p:cNvSpPr/>
          <p:nvPr/>
        </p:nvSpPr>
        <p:spPr>
          <a:xfrm>
            <a:off x="6239242" y="3124415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A6B6F-D888-A09B-F6AE-8762339445FC}"/>
              </a:ext>
            </a:extLst>
          </p:cNvPr>
          <p:cNvSpPr txBox="1"/>
          <p:nvPr/>
        </p:nvSpPr>
        <p:spPr>
          <a:xfrm>
            <a:off x="6094383" y="3109828"/>
            <a:ext cx="131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 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4A42FC-13AC-4EFF-89E4-21997D17AD61}"/>
              </a:ext>
            </a:extLst>
          </p:cNvPr>
          <p:cNvSpPr/>
          <p:nvPr/>
        </p:nvSpPr>
        <p:spPr>
          <a:xfrm>
            <a:off x="1483432" y="4303788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7DFE8-8DE8-F077-6D4C-3845CAE332D7}"/>
              </a:ext>
            </a:extLst>
          </p:cNvPr>
          <p:cNvSpPr txBox="1"/>
          <p:nvPr/>
        </p:nvSpPr>
        <p:spPr>
          <a:xfrm>
            <a:off x="1801361" y="430634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4D706E-8EB2-1F2A-368D-A54D62ACCCD2}"/>
              </a:ext>
            </a:extLst>
          </p:cNvPr>
          <p:cNvSpPr/>
          <p:nvPr/>
        </p:nvSpPr>
        <p:spPr>
          <a:xfrm>
            <a:off x="8614570" y="4307652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4F24BA-13CB-DD67-E238-3AE5B6899A39}"/>
              </a:ext>
            </a:extLst>
          </p:cNvPr>
          <p:cNvSpPr txBox="1"/>
          <p:nvPr/>
        </p:nvSpPr>
        <p:spPr>
          <a:xfrm>
            <a:off x="8932525" y="431506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3419DE-11DA-C1B6-E2BA-689F5B512BDE}"/>
              </a:ext>
            </a:extLst>
          </p:cNvPr>
          <p:cNvSpPr/>
          <p:nvPr/>
        </p:nvSpPr>
        <p:spPr>
          <a:xfrm>
            <a:off x="5329919" y="2452429"/>
            <a:ext cx="1574892" cy="63387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CMD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0xB0 – 0xE0</a:t>
            </a:r>
          </a:p>
        </p:txBody>
      </p:sp>
    </p:spTree>
    <p:extLst>
      <p:ext uri="{BB962C8B-B14F-4D97-AF65-F5344CB8AC3E}">
        <p14:creationId xmlns:p14="http://schemas.microsoft.com/office/powerpoint/2010/main" val="395983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359BAB-E861-5A73-CDC6-2125EC911ED5}"/>
              </a:ext>
            </a:extLst>
          </p:cNvPr>
          <p:cNvSpPr/>
          <p:nvPr/>
        </p:nvSpPr>
        <p:spPr>
          <a:xfrm>
            <a:off x="4780846" y="2450597"/>
            <a:ext cx="2673038" cy="17384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CAE2C1-833F-027D-C028-FA3CC60507EB}"/>
              </a:ext>
            </a:extLst>
          </p:cNvPr>
          <p:cNvCxnSpPr>
            <a:cxnSpLocks/>
          </p:cNvCxnSpPr>
          <p:nvPr/>
        </p:nvCxnSpPr>
        <p:spPr>
          <a:xfrm>
            <a:off x="7257525" y="3688741"/>
            <a:ext cx="138729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E900A2-A2BF-1B98-663F-903E5EAA468C}"/>
              </a:ext>
            </a:extLst>
          </p:cNvPr>
          <p:cNvSpPr/>
          <p:nvPr/>
        </p:nvSpPr>
        <p:spPr>
          <a:xfrm>
            <a:off x="8608082" y="2363841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6083B4-E19E-6DF2-7AFF-A970541C31F8}"/>
              </a:ext>
            </a:extLst>
          </p:cNvPr>
          <p:cNvSpPr/>
          <p:nvPr/>
        </p:nvSpPr>
        <p:spPr>
          <a:xfrm>
            <a:off x="1476944" y="2362962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06EC74-3AF2-8E86-1D82-54538D087343}"/>
              </a:ext>
            </a:extLst>
          </p:cNvPr>
          <p:cNvSpPr/>
          <p:nvPr/>
        </p:nvSpPr>
        <p:spPr>
          <a:xfrm>
            <a:off x="10611653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CDBB68-F7DC-D3C7-765C-D5D7E440DF8B}"/>
              </a:ext>
            </a:extLst>
          </p:cNvPr>
          <p:cNvSpPr/>
          <p:nvPr/>
        </p:nvSpPr>
        <p:spPr>
          <a:xfrm>
            <a:off x="313442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EF4C-6B2F-FE66-3ABD-49FC6510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5536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Ordering handling between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devices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D561E-1170-9D46-E930-9402545A8BF5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A1EBE-1BD1-EC3E-08F1-5A0A97312B9A}"/>
              </a:ext>
            </a:extLst>
          </p:cNvPr>
          <p:cNvSpPr txBox="1"/>
          <p:nvPr/>
        </p:nvSpPr>
        <p:spPr>
          <a:xfrm>
            <a:off x="10875340" y="4037984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19C878-D7A9-53E8-6604-E923BBFA3113}"/>
              </a:ext>
            </a:extLst>
          </p:cNvPr>
          <p:cNvSpPr/>
          <p:nvPr/>
        </p:nvSpPr>
        <p:spPr>
          <a:xfrm>
            <a:off x="8011763" y="3807408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507978-E038-BAFE-2655-0A960BC843AA}"/>
              </a:ext>
            </a:extLst>
          </p:cNvPr>
          <p:cNvSpPr/>
          <p:nvPr/>
        </p:nvSpPr>
        <p:spPr>
          <a:xfrm>
            <a:off x="5589125" y="53737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F6807-77DD-8DC4-D5F3-6FA2FD20BF7F}"/>
              </a:ext>
            </a:extLst>
          </p:cNvPr>
          <p:cNvSpPr txBox="1"/>
          <p:nvPr/>
        </p:nvSpPr>
        <p:spPr>
          <a:xfrm>
            <a:off x="1836002" y="2656984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9543F-B166-7722-71F2-C7355310CA9C}"/>
              </a:ext>
            </a:extLst>
          </p:cNvPr>
          <p:cNvSpPr txBox="1"/>
          <p:nvPr/>
        </p:nvSpPr>
        <p:spPr>
          <a:xfrm>
            <a:off x="588315" y="4036627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A6CBA-3106-4862-EF52-87B3D63EB9CA}"/>
              </a:ext>
            </a:extLst>
          </p:cNvPr>
          <p:cNvSpPr txBox="1"/>
          <p:nvPr/>
        </p:nvSpPr>
        <p:spPr>
          <a:xfrm>
            <a:off x="8938536" y="2653807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4976D-6CCC-C0DC-AC96-5CB4D07D3BFD}"/>
              </a:ext>
            </a:extLst>
          </p:cNvPr>
          <p:cNvSpPr txBox="1"/>
          <p:nvPr/>
        </p:nvSpPr>
        <p:spPr>
          <a:xfrm>
            <a:off x="5433220" y="2529566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88C0EB-9F96-107D-319E-B2127BEBA25B}"/>
              </a:ext>
            </a:extLst>
          </p:cNvPr>
          <p:cNvSpPr txBox="1"/>
          <p:nvPr/>
        </p:nvSpPr>
        <p:spPr>
          <a:xfrm>
            <a:off x="1325843" y="6214029"/>
            <a:ext cx="109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0 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A-C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9F5618-C9F5-80BE-FD90-D2F0BA296148}"/>
              </a:ext>
            </a:extLst>
          </p:cNvPr>
          <p:cNvSpPr txBox="1"/>
          <p:nvPr/>
        </p:nvSpPr>
        <p:spPr>
          <a:xfrm>
            <a:off x="9659407" y="6214029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1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D-F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79676C-0914-FE82-6F41-B72FA133710C}"/>
              </a:ext>
            </a:extLst>
          </p:cNvPr>
          <p:cNvSpPr/>
          <p:nvPr/>
        </p:nvSpPr>
        <p:spPr>
          <a:xfrm>
            <a:off x="856087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2B4BAB-9173-E163-326D-3E367CAB3C6E}"/>
              </a:ext>
            </a:extLst>
          </p:cNvPr>
          <p:cNvSpPr/>
          <p:nvPr/>
        </p:nvSpPr>
        <p:spPr>
          <a:xfrm>
            <a:off x="313633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99F101-0032-E4E3-586D-EFE5E7E2040B}"/>
              </a:ext>
            </a:extLst>
          </p:cNvPr>
          <p:cNvSpPr/>
          <p:nvPr/>
        </p:nvSpPr>
        <p:spPr>
          <a:xfrm>
            <a:off x="3040825" y="5712341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7350D8-B2C2-4FDB-0C93-2E570D72BC44}"/>
              </a:ext>
            </a:extLst>
          </p:cNvPr>
          <p:cNvSpPr/>
          <p:nvPr/>
        </p:nvSpPr>
        <p:spPr>
          <a:xfrm>
            <a:off x="8644820" y="53345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2FD10C-9C84-4D30-C0CD-87EE4659FDDE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517334" y="3688741"/>
            <a:ext cx="147005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BE65-E819-D941-42F7-52DEFFD4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38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852F86-4AFA-E79A-B437-D24D2EA37146}"/>
              </a:ext>
            </a:extLst>
          </p:cNvPr>
          <p:cNvSpPr/>
          <p:nvPr/>
        </p:nvSpPr>
        <p:spPr>
          <a:xfrm>
            <a:off x="4962674" y="3113182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9EA060-C3E1-E5CB-70A3-A10CB5FD2D66}"/>
              </a:ext>
            </a:extLst>
          </p:cNvPr>
          <p:cNvSpPr txBox="1"/>
          <p:nvPr/>
        </p:nvSpPr>
        <p:spPr>
          <a:xfrm>
            <a:off x="4816277" y="3097151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MC0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E7607C-33F7-27B8-9BFD-344EEC803AE3}"/>
              </a:ext>
            </a:extLst>
          </p:cNvPr>
          <p:cNvSpPr/>
          <p:nvPr/>
        </p:nvSpPr>
        <p:spPr>
          <a:xfrm>
            <a:off x="6239242" y="3124415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A6B6F-D888-A09B-F6AE-8762339445FC}"/>
              </a:ext>
            </a:extLst>
          </p:cNvPr>
          <p:cNvSpPr txBox="1"/>
          <p:nvPr/>
        </p:nvSpPr>
        <p:spPr>
          <a:xfrm>
            <a:off x="6090802" y="3109828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MC1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4A42FC-13AC-4EFF-89E4-21997D17AD61}"/>
              </a:ext>
            </a:extLst>
          </p:cNvPr>
          <p:cNvSpPr/>
          <p:nvPr/>
        </p:nvSpPr>
        <p:spPr>
          <a:xfrm>
            <a:off x="1483432" y="4303788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7DFE8-8DE8-F077-6D4C-3845CAE332D7}"/>
              </a:ext>
            </a:extLst>
          </p:cNvPr>
          <p:cNvSpPr txBox="1"/>
          <p:nvPr/>
        </p:nvSpPr>
        <p:spPr>
          <a:xfrm>
            <a:off x="1801361" y="430634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4D706E-8EB2-1F2A-368D-A54D62ACCCD2}"/>
              </a:ext>
            </a:extLst>
          </p:cNvPr>
          <p:cNvSpPr/>
          <p:nvPr/>
        </p:nvSpPr>
        <p:spPr>
          <a:xfrm>
            <a:off x="8614570" y="4307652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4F24BA-13CB-DD67-E238-3AE5B6899A39}"/>
              </a:ext>
            </a:extLst>
          </p:cNvPr>
          <p:cNvSpPr txBox="1"/>
          <p:nvPr/>
        </p:nvSpPr>
        <p:spPr>
          <a:xfrm>
            <a:off x="8932525" y="431506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3419DE-11DA-C1B6-E2BA-689F5B512BDE}"/>
              </a:ext>
            </a:extLst>
          </p:cNvPr>
          <p:cNvSpPr/>
          <p:nvPr/>
        </p:nvSpPr>
        <p:spPr>
          <a:xfrm>
            <a:off x="1658772" y="3429000"/>
            <a:ext cx="1710121" cy="63387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CMD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0xB0 – 0xC0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F0349E-7E78-A9FF-A7D2-1283F4F314AA}"/>
              </a:ext>
            </a:extLst>
          </p:cNvPr>
          <p:cNvSpPr/>
          <p:nvPr/>
        </p:nvSpPr>
        <p:spPr>
          <a:xfrm>
            <a:off x="8741966" y="3428999"/>
            <a:ext cx="1735803" cy="63387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CMD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0xD0 – 0xE0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FAD658-CD5D-C3D9-B9B3-ED29DB90A6DE}"/>
              </a:ext>
            </a:extLst>
          </p:cNvPr>
          <p:cNvSpPr/>
          <p:nvPr/>
        </p:nvSpPr>
        <p:spPr>
          <a:xfrm>
            <a:off x="4962674" y="3113182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106E-83E6-F20A-F145-E16AF58057B6}"/>
              </a:ext>
            </a:extLst>
          </p:cNvPr>
          <p:cNvSpPr txBox="1"/>
          <p:nvPr/>
        </p:nvSpPr>
        <p:spPr>
          <a:xfrm>
            <a:off x="4816277" y="3097151"/>
            <a:ext cx="131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9CC1A6-6429-C2D1-0030-8EC63B2B8E68}"/>
              </a:ext>
            </a:extLst>
          </p:cNvPr>
          <p:cNvSpPr/>
          <p:nvPr/>
        </p:nvSpPr>
        <p:spPr>
          <a:xfrm>
            <a:off x="6239242" y="3124415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A6D714-122C-85F3-DF8E-43C88650825A}"/>
              </a:ext>
            </a:extLst>
          </p:cNvPr>
          <p:cNvSpPr txBox="1"/>
          <p:nvPr/>
        </p:nvSpPr>
        <p:spPr>
          <a:xfrm>
            <a:off x="6094383" y="3109828"/>
            <a:ext cx="131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 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34988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E900A2-A2BF-1B98-663F-903E5EAA468C}"/>
              </a:ext>
            </a:extLst>
          </p:cNvPr>
          <p:cNvSpPr/>
          <p:nvPr/>
        </p:nvSpPr>
        <p:spPr>
          <a:xfrm>
            <a:off x="8608082" y="2363841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6083B4-E19E-6DF2-7AFF-A970541C31F8}"/>
              </a:ext>
            </a:extLst>
          </p:cNvPr>
          <p:cNvSpPr/>
          <p:nvPr/>
        </p:nvSpPr>
        <p:spPr>
          <a:xfrm>
            <a:off x="1476944" y="2362962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AA1E2F-497B-DFCD-960B-3180CBACAE5F}"/>
              </a:ext>
            </a:extLst>
          </p:cNvPr>
          <p:cNvSpPr/>
          <p:nvPr/>
        </p:nvSpPr>
        <p:spPr>
          <a:xfrm>
            <a:off x="4780846" y="2450597"/>
            <a:ext cx="2673038" cy="17384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06EC74-3AF2-8E86-1D82-54538D087343}"/>
              </a:ext>
            </a:extLst>
          </p:cNvPr>
          <p:cNvSpPr/>
          <p:nvPr/>
        </p:nvSpPr>
        <p:spPr>
          <a:xfrm>
            <a:off x="10611653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CDBB68-F7DC-D3C7-765C-D5D7E440DF8B}"/>
              </a:ext>
            </a:extLst>
          </p:cNvPr>
          <p:cNvSpPr/>
          <p:nvPr/>
        </p:nvSpPr>
        <p:spPr>
          <a:xfrm>
            <a:off x="313442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EF4C-6B2F-FE66-3ABD-49FC6510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5536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Ordering handling between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devices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D561E-1170-9D46-E930-9402545A8BF5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A1EBE-1BD1-EC3E-08F1-5A0A97312B9A}"/>
              </a:ext>
            </a:extLst>
          </p:cNvPr>
          <p:cNvSpPr txBox="1"/>
          <p:nvPr/>
        </p:nvSpPr>
        <p:spPr>
          <a:xfrm>
            <a:off x="10875340" y="4037984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19C878-D7A9-53E8-6604-E923BBFA3113}"/>
              </a:ext>
            </a:extLst>
          </p:cNvPr>
          <p:cNvSpPr/>
          <p:nvPr/>
        </p:nvSpPr>
        <p:spPr>
          <a:xfrm>
            <a:off x="8011763" y="3807408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507978-E038-BAFE-2655-0A960BC843AA}"/>
              </a:ext>
            </a:extLst>
          </p:cNvPr>
          <p:cNvSpPr/>
          <p:nvPr/>
        </p:nvSpPr>
        <p:spPr>
          <a:xfrm>
            <a:off x="5589125" y="53737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F6807-77DD-8DC4-D5F3-6FA2FD20BF7F}"/>
              </a:ext>
            </a:extLst>
          </p:cNvPr>
          <p:cNvSpPr txBox="1"/>
          <p:nvPr/>
        </p:nvSpPr>
        <p:spPr>
          <a:xfrm>
            <a:off x="1836002" y="2656984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9543F-B166-7722-71F2-C7355310CA9C}"/>
              </a:ext>
            </a:extLst>
          </p:cNvPr>
          <p:cNvSpPr txBox="1"/>
          <p:nvPr/>
        </p:nvSpPr>
        <p:spPr>
          <a:xfrm>
            <a:off x="588315" y="4036627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A6CBA-3106-4862-EF52-87B3D63EB9CA}"/>
              </a:ext>
            </a:extLst>
          </p:cNvPr>
          <p:cNvSpPr txBox="1"/>
          <p:nvPr/>
        </p:nvSpPr>
        <p:spPr>
          <a:xfrm>
            <a:off x="8938536" y="2653807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4976D-6CCC-C0DC-AC96-5CB4D07D3BFD}"/>
              </a:ext>
            </a:extLst>
          </p:cNvPr>
          <p:cNvSpPr txBox="1"/>
          <p:nvPr/>
        </p:nvSpPr>
        <p:spPr>
          <a:xfrm>
            <a:off x="5433220" y="2529566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88C0EB-9F96-107D-319E-B2127BEBA25B}"/>
              </a:ext>
            </a:extLst>
          </p:cNvPr>
          <p:cNvSpPr txBox="1"/>
          <p:nvPr/>
        </p:nvSpPr>
        <p:spPr>
          <a:xfrm>
            <a:off x="1325843" y="6214029"/>
            <a:ext cx="109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0 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A-C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9F5618-C9F5-80BE-FD90-D2F0BA296148}"/>
              </a:ext>
            </a:extLst>
          </p:cNvPr>
          <p:cNvSpPr txBox="1"/>
          <p:nvPr/>
        </p:nvSpPr>
        <p:spPr>
          <a:xfrm>
            <a:off x="9659407" y="6214029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1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D-F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79676C-0914-FE82-6F41-B72FA133710C}"/>
              </a:ext>
            </a:extLst>
          </p:cNvPr>
          <p:cNvSpPr/>
          <p:nvPr/>
        </p:nvSpPr>
        <p:spPr>
          <a:xfrm>
            <a:off x="856087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2B4BAB-9173-E163-326D-3E367CAB3C6E}"/>
              </a:ext>
            </a:extLst>
          </p:cNvPr>
          <p:cNvSpPr/>
          <p:nvPr/>
        </p:nvSpPr>
        <p:spPr>
          <a:xfrm>
            <a:off x="313633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99F101-0032-E4E3-586D-EFE5E7E2040B}"/>
              </a:ext>
            </a:extLst>
          </p:cNvPr>
          <p:cNvSpPr/>
          <p:nvPr/>
        </p:nvSpPr>
        <p:spPr>
          <a:xfrm>
            <a:off x="3040825" y="5712341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7350D8-B2C2-4FDB-0C93-2E570D72BC44}"/>
              </a:ext>
            </a:extLst>
          </p:cNvPr>
          <p:cNvSpPr/>
          <p:nvPr/>
        </p:nvSpPr>
        <p:spPr>
          <a:xfrm>
            <a:off x="8644820" y="53345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2FD10C-9C84-4D30-C0CD-87EE4659FDDE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517334" y="3688741"/>
            <a:ext cx="147005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F5B6A8-8EEC-99A6-0524-28AAA75B6B5A}"/>
              </a:ext>
            </a:extLst>
          </p:cNvPr>
          <p:cNvCxnSpPr>
            <a:cxnSpLocks/>
          </p:cNvCxnSpPr>
          <p:nvPr/>
        </p:nvCxnSpPr>
        <p:spPr>
          <a:xfrm>
            <a:off x="7257525" y="3688741"/>
            <a:ext cx="138729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BE65-E819-D941-42F7-52DEFFD4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39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852F86-4AFA-E79A-B437-D24D2EA37146}"/>
              </a:ext>
            </a:extLst>
          </p:cNvPr>
          <p:cNvSpPr/>
          <p:nvPr/>
        </p:nvSpPr>
        <p:spPr>
          <a:xfrm>
            <a:off x="4962674" y="3113182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9EA060-C3E1-E5CB-70A3-A10CB5FD2D66}"/>
              </a:ext>
            </a:extLst>
          </p:cNvPr>
          <p:cNvSpPr txBox="1"/>
          <p:nvPr/>
        </p:nvSpPr>
        <p:spPr>
          <a:xfrm>
            <a:off x="4816277" y="3097151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MC0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E7607C-33F7-27B8-9BFD-344EEC803AE3}"/>
              </a:ext>
            </a:extLst>
          </p:cNvPr>
          <p:cNvSpPr/>
          <p:nvPr/>
        </p:nvSpPr>
        <p:spPr>
          <a:xfrm>
            <a:off x="6239242" y="3124415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A6B6F-D888-A09B-F6AE-8762339445FC}"/>
              </a:ext>
            </a:extLst>
          </p:cNvPr>
          <p:cNvSpPr txBox="1"/>
          <p:nvPr/>
        </p:nvSpPr>
        <p:spPr>
          <a:xfrm>
            <a:off x="6090802" y="3109828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MC1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4A42FC-13AC-4EFF-89E4-21997D17AD61}"/>
              </a:ext>
            </a:extLst>
          </p:cNvPr>
          <p:cNvSpPr/>
          <p:nvPr/>
        </p:nvSpPr>
        <p:spPr>
          <a:xfrm>
            <a:off x="1483432" y="4303788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7DFE8-8DE8-F077-6D4C-3845CAE332D7}"/>
              </a:ext>
            </a:extLst>
          </p:cNvPr>
          <p:cNvSpPr txBox="1"/>
          <p:nvPr/>
        </p:nvSpPr>
        <p:spPr>
          <a:xfrm>
            <a:off x="1801361" y="430634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graphicFrame>
        <p:nvGraphicFramePr>
          <p:cNvPr id="19" name="Table 43">
            <a:extLst>
              <a:ext uri="{FF2B5EF4-FFF2-40B4-BE49-F238E27FC236}">
                <a16:creationId xmlns:a16="http://schemas.microsoft.com/office/drawing/2014/main" id="{E357E7B3-E446-4FBF-EEC1-21A161DE1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18661"/>
              </p:ext>
            </p:extLst>
          </p:nvPr>
        </p:nvGraphicFramePr>
        <p:xfrm>
          <a:off x="1571043" y="4766199"/>
          <a:ext cx="1853826" cy="1132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48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009978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</a:tblGrid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status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Dev 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4D706E-8EB2-1F2A-368D-A54D62ACCCD2}"/>
              </a:ext>
            </a:extLst>
          </p:cNvPr>
          <p:cNvSpPr/>
          <p:nvPr/>
        </p:nvSpPr>
        <p:spPr>
          <a:xfrm>
            <a:off x="8614570" y="4307652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4F24BA-13CB-DD67-E238-3AE5B6899A39}"/>
              </a:ext>
            </a:extLst>
          </p:cNvPr>
          <p:cNvSpPr txBox="1"/>
          <p:nvPr/>
        </p:nvSpPr>
        <p:spPr>
          <a:xfrm>
            <a:off x="8932525" y="431506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graphicFrame>
        <p:nvGraphicFramePr>
          <p:cNvPr id="32" name="Table 43">
            <a:extLst>
              <a:ext uri="{FF2B5EF4-FFF2-40B4-BE49-F238E27FC236}">
                <a16:creationId xmlns:a16="http://schemas.microsoft.com/office/drawing/2014/main" id="{4D6C404F-0AC4-C6BF-C02E-4A14684DD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62838"/>
              </p:ext>
            </p:extLst>
          </p:nvPr>
        </p:nvGraphicFramePr>
        <p:xfrm>
          <a:off x="8700278" y="4766199"/>
          <a:ext cx="1859173" cy="1132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282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012891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</a:tblGrid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status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Dev 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769698-1BD1-E420-98CF-C30FE9CFD0E7}"/>
              </a:ext>
            </a:extLst>
          </p:cNvPr>
          <p:cNvSpPr/>
          <p:nvPr/>
        </p:nvSpPr>
        <p:spPr>
          <a:xfrm>
            <a:off x="1658772" y="3429000"/>
            <a:ext cx="1710121" cy="63387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CMD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0xB0 – 0xC0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C1E3EE-7B85-3C76-EE69-10C3D45198C6}"/>
              </a:ext>
            </a:extLst>
          </p:cNvPr>
          <p:cNvSpPr/>
          <p:nvPr/>
        </p:nvSpPr>
        <p:spPr>
          <a:xfrm>
            <a:off x="8741966" y="3428999"/>
            <a:ext cx="1735803" cy="63387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CMD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0xD0 – 0xE0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833703-F301-CE0C-1ADF-61DD1DF25243}"/>
              </a:ext>
            </a:extLst>
          </p:cNvPr>
          <p:cNvSpPr/>
          <p:nvPr/>
        </p:nvSpPr>
        <p:spPr>
          <a:xfrm>
            <a:off x="4962674" y="3113182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32AAF-6682-EBDC-C08C-6B9A4AB36BE7}"/>
              </a:ext>
            </a:extLst>
          </p:cNvPr>
          <p:cNvSpPr txBox="1"/>
          <p:nvPr/>
        </p:nvSpPr>
        <p:spPr>
          <a:xfrm>
            <a:off x="4816277" y="3097151"/>
            <a:ext cx="131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21BC82-9133-76E1-FBA6-25005B6B2837}"/>
              </a:ext>
            </a:extLst>
          </p:cNvPr>
          <p:cNvSpPr/>
          <p:nvPr/>
        </p:nvSpPr>
        <p:spPr>
          <a:xfrm>
            <a:off x="6239242" y="3124415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DB1DA2-8D3E-E482-928E-3FF394E93C31}"/>
              </a:ext>
            </a:extLst>
          </p:cNvPr>
          <p:cNvSpPr txBox="1"/>
          <p:nvPr/>
        </p:nvSpPr>
        <p:spPr>
          <a:xfrm>
            <a:off x="6094383" y="3109828"/>
            <a:ext cx="131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 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9058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05CE-E931-9741-A4E1-03B3811B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Persistent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A0EF7-337F-A149-A591-888887AB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B891-A474-417A-9134-EF0307377039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177BDD-5CA7-112A-D8A9-1DF79AAF039F}"/>
              </a:ext>
            </a:extLst>
          </p:cNvPr>
          <p:cNvGrpSpPr/>
          <p:nvPr/>
        </p:nvGrpSpPr>
        <p:grpSpPr>
          <a:xfrm>
            <a:off x="7570996" y="-98139"/>
            <a:ext cx="3865164" cy="2239982"/>
            <a:chOff x="8225758" y="2091900"/>
            <a:chExt cx="3865164" cy="22399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20E035-31B4-454E-8712-E13FF4C8ADE4}"/>
                </a:ext>
              </a:extLst>
            </p:cNvPr>
            <p:cNvGrpSpPr/>
            <p:nvPr/>
          </p:nvGrpSpPr>
          <p:grpSpPr>
            <a:xfrm>
              <a:off x="8225758" y="2091900"/>
              <a:ext cx="3865164" cy="2239982"/>
              <a:chOff x="7878712" y="2131418"/>
              <a:chExt cx="3865164" cy="223998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E92BA7-0C38-DA41-861D-EA73CD279F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55" t="5187" r="4693" b="15555"/>
              <a:stretch/>
            </p:blipFill>
            <p:spPr>
              <a:xfrm rot="1246693">
                <a:off x="7878712" y="2131418"/>
                <a:ext cx="3865164" cy="223998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95100C-2CD8-1F4A-A8B5-88997546DDE0}"/>
                  </a:ext>
                </a:extLst>
              </p:cNvPr>
              <p:cNvSpPr txBox="1"/>
              <p:nvPr/>
            </p:nvSpPr>
            <p:spPr>
              <a:xfrm>
                <a:off x="8999729" y="3474571"/>
                <a:ext cx="22219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latin typeface="Franklin Gothic Medium" panose="020B0603020102020204" pitchFamily="34" charset="0"/>
                  </a:rPr>
                  <a:t>DCPMM</a:t>
                </a: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41A026F-1947-F56B-AB43-C318AF3BA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818" y="3536949"/>
              <a:ext cx="845255" cy="55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835D04-B0DA-9CF7-1F21-CDBBEA7A0788}"/>
              </a:ext>
            </a:extLst>
          </p:cNvPr>
          <p:cNvGrpSpPr/>
          <p:nvPr/>
        </p:nvGrpSpPr>
        <p:grpSpPr>
          <a:xfrm>
            <a:off x="7799080" y="1990067"/>
            <a:ext cx="4122698" cy="2505807"/>
            <a:chOff x="7065304" y="273923"/>
            <a:chExt cx="4122698" cy="25058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4C3320-3A0D-BF0C-D9CB-250DB63B4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5304" y="273923"/>
              <a:ext cx="3325711" cy="211699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B6AC17-753E-C0A8-C649-E69664649422}"/>
                </a:ext>
              </a:extLst>
            </p:cNvPr>
            <p:cNvSpPr txBox="1"/>
            <p:nvPr/>
          </p:nvSpPr>
          <p:spPr>
            <a:xfrm>
              <a:off x="7617163" y="1948733"/>
              <a:ext cx="22219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Franklin Gothic Medium" panose="020B0603020102020204" pitchFamily="34" charset="0"/>
                </a:rPr>
                <a:t>CXL memory module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D02F8D4-DE36-6F9D-003A-A1E877FCD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4" t="24111" r="8925" b="22333"/>
            <a:stretch/>
          </p:blipFill>
          <p:spPr bwMode="auto">
            <a:xfrm>
              <a:off x="9594024" y="2075447"/>
              <a:ext cx="1593978" cy="58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F767-300E-F241-977F-001F5A985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24" y="2075447"/>
            <a:ext cx="11019880" cy="4417428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Franklin Gothic Medium" panose="020B0603020102020204" pitchFamily="34" charset="0"/>
              </a:rPr>
              <a:t>Persistent memory (PM) features:</a:t>
            </a: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High-performance</a:t>
            </a: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Byte-addressability</a:t>
            </a:r>
          </a:p>
          <a:p>
            <a:pPr lvl="1"/>
            <a:r>
              <a:rPr lang="en-US">
                <a:latin typeface="Franklin Gothic Medium" panose="020B0603020102020204" pitchFamily="34" charset="0"/>
              </a:rPr>
              <a:t>Data-persistence</a:t>
            </a:r>
          </a:p>
          <a:p>
            <a:r>
              <a:rPr lang="en-US">
                <a:latin typeface="Franklin Gothic Medium" panose="020B0603020102020204" pitchFamily="34" charset="0"/>
              </a:rPr>
              <a:t>Existing PMs are installed on memory bus</a:t>
            </a:r>
          </a:p>
          <a:p>
            <a:r>
              <a:rPr lang="en-US">
                <a:latin typeface="Franklin Gothic Medium" panose="020B0603020102020204" pitchFamily="34" charset="0"/>
              </a:rPr>
              <a:t>Future PM are expected to be CXL-based</a:t>
            </a:r>
          </a:p>
          <a:p>
            <a:r>
              <a:rPr lang="en-US">
                <a:latin typeface="Franklin Gothic Medium" panose="020B0603020102020204" pitchFamily="34" charset="0"/>
              </a:rPr>
              <a:t>PM allows programs to bypass operating system indirections</a:t>
            </a:r>
          </a:p>
          <a:p>
            <a:r>
              <a:rPr lang="en-US">
                <a:latin typeface="Franklin Gothic Medium" panose="020B0603020102020204" pitchFamily="34" charset="0"/>
              </a:rPr>
              <a:t>Memory management is delegated from file system to user-space</a:t>
            </a:r>
          </a:p>
          <a:p>
            <a:r>
              <a:rPr lang="en-US">
                <a:latin typeface="Franklin Gothic Medium" panose="020B0603020102020204" pitchFamily="34" charset="0"/>
              </a:rPr>
              <a:t>Programs use PM to ensure the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crash consistency </a:t>
            </a:r>
            <a:r>
              <a:rPr lang="en-US">
                <a:latin typeface="Franklin Gothic Medium" panose="020B0603020102020204" pitchFamily="34" charset="0"/>
              </a:rPr>
              <a:t>of persistent data,</a:t>
            </a:r>
            <a:br>
              <a:rPr lang="en-US">
                <a:latin typeface="Franklin Gothic Medium" panose="020B0603020102020204" pitchFamily="34" charset="0"/>
              </a:rPr>
            </a:br>
            <a:r>
              <a:rPr lang="en-US">
                <a:latin typeface="Franklin Gothic Medium" panose="020B0603020102020204" pitchFamily="34" charset="0"/>
              </a:rPr>
              <a:t>i.e., Program can recover to a consistent state after failure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24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E900A2-A2BF-1B98-663F-903E5EAA468C}"/>
              </a:ext>
            </a:extLst>
          </p:cNvPr>
          <p:cNvSpPr/>
          <p:nvPr/>
        </p:nvSpPr>
        <p:spPr>
          <a:xfrm>
            <a:off x="8608082" y="2363841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6083B4-E19E-6DF2-7AFF-A970541C31F8}"/>
              </a:ext>
            </a:extLst>
          </p:cNvPr>
          <p:cNvSpPr/>
          <p:nvPr/>
        </p:nvSpPr>
        <p:spPr>
          <a:xfrm>
            <a:off x="1476944" y="2362962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AA1E2F-497B-DFCD-960B-3180CBACAE5F}"/>
              </a:ext>
            </a:extLst>
          </p:cNvPr>
          <p:cNvSpPr/>
          <p:nvPr/>
        </p:nvSpPr>
        <p:spPr>
          <a:xfrm>
            <a:off x="4780846" y="2450597"/>
            <a:ext cx="2673038" cy="17384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06EC74-3AF2-8E86-1D82-54538D087343}"/>
              </a:ext>
            </a:extLst>
          </p:cNvPr>
          <p:cNvSpPr/>
          <p:nvPr/>
        </p:nvSpPr>
        <p:spPr>
          <a:xfrm>
            <a:off x="10611653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CDBB68-F7DC-D3C7-765C-D5D7E440DF8B}"/>
              </a:ext>
            </a:extLst>
          </p:cNvPr>
          <p:cNvSpPr/>
          <p:nvPr/>
        </p:nvSpPr>
        <p:spPr>
          <a:xfrm>
            <a:off x="313442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EF4C-6B2F-FE66-3ABD-49FC6510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5536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Ordering handling between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devices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D561E-1170-9D46-E930-9402545A8BF5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A1EBE-1BD1-EC3E-08F1-5A0A97312B9A}"/>
              </a:ext>
            </a:extLst>
          </p:cNvPr>
          <p:cNvSpPr txBox="1"/>
          <p:nvPr/>
        </p:nvSpPr>
        <p:spPr>
          <a:xfrm>
            <a:off x="10875340" y="4037984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19C878-D7A9-53E8-6604-E923BBFA3113}"/>
              </a:ext>
            </a:extLst>
          </p:cNvPr>
          <p:cNvSpPr/>
          <p:nvPr/>
        </p:nvSpPr>
        <p:spPr>
          <a:xfrm>
            <a:off x="8011763" y="3807408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507978-E038-BAFE-2655-0A960BC843AA}"/>
              </a:ext>
            </a:extLst>
          </p:cNvPr>
          <p:cNvSpPr/>
          <p:nvPr/>
        </p:nvSpPr>
        <p:spPr>
          <a:xfrm>
            <a:off x="5589125" y="53737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F6807-77DD-8DC4-D5F3-6FA2FD20BF7F}"/>
              </a:ext>
            </a:extLst>
          </p:cNvPr>
          <p:cNvSpPr txBox="1"/>
          <p:nvPr/>
        </p:nvSpPr>
        <p:spPr>
          <a:xfrm>
            <a:off x="1836002" y="2656984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9543F-B166-7722-71F2-C7355310CA9C}"/>
              </a:ext>
            </a:extLst>
          </p:cNvPr>
          <p:cNvSpPr txBox="1"/>
          <p:nvPr/>
        </p:nvSpPr>
        <p:spPr>
          <a:xfrm>
            <a:off x="588315" y="4036627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A6CBA-3106-4862-EF52-87B3D63EB9CA}"/>
              </a:ext>
            </a:extLst>
          </p:cNvPr>
          <p:cNvSpPr txBox="1"/>
          <p:nvPr/>
        </p:nvSpPr>
        <p:spPr>
          <a:xfrm>
            <a:off x="8938536" y="2653807"/>
            <a:ext cx="131516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4976D-6CCC-C0DC-AC96-5CB4D07D3BFD}"/>
              </a:ext>
            </a:extLst>
          </p:cNvPr>
          <p:cNvSpPr txBox="1"/>
          <p:nvPr/>
        </p:nvSpPr>
        <p:spPr>
          <a:xfrm>
            <a:off x="5433220" y="2529566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88C0EB-9F96-107D-319E-B2127BEBA25B}"/>
              </a:ext>
            </a:extLst>
          </p:cNvPr>
          <p:cNvSpPr txBox="1"/>
          <p:nvPr/>
        </p:nvSpPr>
        <p:spPr>
          <a:xfrm>
            <a:off x="1325843" y="6214029"/>
            <a:ext cx="109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0 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A-C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9F5618-C9F5-80BE-FD90-D2F0BA296148}"/>
              </a:ext>
            </a:extLst>
          </p:cNvPr>
          <p:cNvSpPr txBox="1"/>
          <p:nvPr/>
        </p:nvSpPr>
        <p:spPr>
          <a:xfrm>
            <a:off x="9659407" y="6214029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1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D-F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79676C-0914-FE82-6F41-B72FA133710C}"/>
              </a:ext>
            </a:extLst>
          </p:cNvPr>
          <p:cNvSpPr/>
          <p:nvPr/>
        </p:nvSpPr>
        <p:spPr>
          <a:xfrm>
            <a:off x="856087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2B4BAB-9173-E163-326D-3E367CAB3C6E}"/>
              </a:ext>
            </a:extLst>
          </p:cNvPr>
          <p:cNvSpPr/>
          <p:nvPr/>
        </p:nvSpPr>
        <p:spPr>
          <a:xfrm>
            <a:off x="313633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99F101-0032-E4E3-586D-EFE5E7E2040B}"/>
              </a:ext>
            </a:extLst>
          </p:cNvPr>
          <p:cNvSpPr/>
          <p:nvPr/>
        </p:nvSpPr>
        <p:spPr>
          <a:xfrm>
            <a:off x="3040825" y="5712341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7350D8-B2C2-4FDB-0C93-2E570D72BC44}"/>
              </a:ext>
            </a:extLst>
          </p:cNvPr>
          <p:cNvSpPr/>
          <p:nvPr/>
        </p:nvSpPr>
        <p:spPr>
          <a:xfrm>
            <a:off x="8644820" y="53345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2FD10C-9C84-4D30-C0CD-87EE4659FDDE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517334" y="3688741"/>
            <a:ext cx="147005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F5B6A8-8EEC-99A6-0524-28AAA75B6B5A}"/>
              </a:ext>
            </a:extLst>
          </p:cNvPr>
          <p:cNvCxnSpPr>
            <a:cxnSpLocks/>
          </p:cNvCxnSpPr>
          <p:nvPr/>
        </p:nvCxnSpPr>
        <p:spPr>
          <a:xfrm>
            <a:off x="7257525" y="3688741"/>
            <a:ext cx="138729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BE65-E819-D941-42F7-52DEFFD4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40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852F86-4AFA-E79A-B437-D24D2EA37146}"/>
              </a:ext>
            </a:extLst>
          </p:cNvPr>
          <p:cNvSpPr/>
          <p:nvPr/>
        </p:nvSpPr>
        <p:spPr>
          <a:xfrm>
            <a:off x="4962674" y="3113182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9EA060-C3E1-E5CB-70A3-A10CB5FD2D66}"/>
              </a:ext>
            </a:extLst>
          </p:cNvPr>
          <p:cNvSpPr txBox="1"/>
          <p:nvPr/>
        </p:nvSpPr>
        <p:spPr>
          <a:xfrm>
            <a:off x="4816277" y="3097151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MC0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E7607C-33F7-27B8-9BFD-344EEC803AE3}"/>
              </a:ext>
            </a:extLst>
          </p:cNvPr>
          <p:cNvSpPr/>
          <p:nvPr/>
        </p:nvSpPr>
        <p:spPr>
          <a:xfrm>
            <a:off x="6239242" y="3124415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A6B6F-D888-A09B-F6AE-8762339445FC}"/>
              </a:ext>
            </a:extLst>
          </p:cNvPr>
          <p:cNvSpPr txBox="1"/>
          <p:nvPr/>
        </p:nvSpPr>
        <p:spPr>
          <a:xfrm>
            <a:off x="6090802" y="3109828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MC1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4A42FC-13AC-4EFF-89E4-21997D17AD61}"/>
              </a:ext>
            </a:extLst>
          </p:cNvPr>
          <p:cNvSpPr/>
          <p:nvPr/>
        </p:nvSpPr>
        <p:spPr>
          <a:xfrm>
            <a:off x="1483432" y="4303788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7DFE8-8DE8-F077-6D4C-3845CAE332D7}"/>
              </a:ext>
            </a:extLst>
          </p:cNvPr>
          <p:cNvSpPr txBox="1"/>
          <p:nvPr/>
        </p:nvSpPr>
        <p:spPr>
          <a:xfrm>
            <a:off x="1801361" y="430634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4D706E-8EB2-1F2A-368D-A54D62ACCCD2}"/>
              </a:ext>
            </a:extLst>
          </p:cNvPr>
          <p:cNvSpPr/>
          <p:nvPr/>
        </p:nvSpPr>
        <p:spPr>
          <a:xfrm>
            <a:off x="8614570" y="4307652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4F24BA-13CB-DD67-E238-3AE5B6899A39}"/>
              </a:ext>
            </a:extLst>
          </p:cNvPr>
          <p:cNvSpPr txBox="1"/>
          <p:nvPr/>
        </p:nvSpPr>
        <p:spPr>
          <a:xfrm>
            <a:off x="8932525" y="431506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57036-C573-A16A-EE53-6E6B8E9DFB56}"/>
              </a:ext>
            </a:extLst>
          </p:cNvPr>
          <p:cNvSpPr txBox="1"/>
          <p:nvPr/>
        </p:nvSpPr>
        <p:spPr>
          <a:xfrm>
            <a:off x="7030440" y="5385698"/>
            <a:ext cx="113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Device 0 </a:t>
            </a:r>
          </a:p>
          <a:p>
            <a:pPr algn="ctr"/>
            <a:r>
              <a:rPr lang="en-U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Complete</a:t>
            </a:r>
          </a:p>
        </p:txBody>
      </p:sp>
      <p:graphicFrame>
        <p:nvGraphicFramePr>
          <p:cNvPr id="27" name="Table 43">
            <a:extLst>
              <a:ext uri="{FF2B5EF4-FFF2-40B4-BE49-F238E27FC236}">
                <a16:creationId xmlns:a16="http://schemas.microsoft.com/office/drawing/2014/main" id="{1BA1E4B8-49C5-70BC-EC21-C51EE6253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42558"/>
              </p:ext>
            </p:extLst>
          </p:nvPr>
        </p:nvGraphicFramePr>
        <p:xfrm>
          <a:off x="1571043" y="4766199"/>
          <a:ext cx="1853826" cy="1132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48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009978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</a:tblGrid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status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Dev 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  <p:graphicFrame>
        <p:nvGraphicFramePr>
          <p:cNvPr id="29" name="Table 43">
            <a:extLst>
              <a:ext uri="{FF2B5EF4-FFF2-40B4-BE49-F238E27FC236}">
                <a16:creationId xmlns:a16="http://schemas.microsoft.com/office/drawing/2014/main" id="{F050E050-70D5-CAB2-CEA3-1ABADA283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511936"/>
              </p:ext>
            </p:extLst>
          </p:nvPr>
        </p:nvGraphicFramePr>
        <p:xfrm>
          <a:off x="8700278" y="4766199"/>
          <a:ext cx="1859173" cy="1132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282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012891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</a:tblGrid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status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Dev 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3977BE-8677-901C-E2B9-2B8A82ACB8D9}"/>
              </a:ext>
            </a:extLst>
          </p:cNvPr>
          <p:cNvSpPr/>
          <p:nvPr/>
        </p:nvSpPr>
        <p:spPr>
          <a:xfrm>
            <a:off x="4962674" y="3113182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8E99A-14CC-5893-6645-BCDCA5777B8A}"/>
              </a:ext>
            </a:extLst>
          </p:cNvPr>
          <p:cNvSpPr txBox="1"/>
          <p:nvPr/>
        </p:nvSpPr>
        <p:spPr>
          <a:xfrm>
            <a:off x="4816277" y="3097151"/>
            <a:ext cx="131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862CEC-832A-BFC8-F7B0-394E0CEA514B}"/>
              </a:ext>
            </a:extLst>
          </p:cNvPr>
          <p:cNvSpPr/>
          <p:nvPr/>
        </p:nvSpPr>
        <p:spPr>
          <a:xfrm>
            <a:off x="6239242" y="3124415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3411A-6552-EDD0-151C-DDE98C287EAE}"/>
              </a:ext>
            </a:extLst>
          </p:cNvPr>
          <p:cNvSpPr txBox="1"/>
          <p:nvPr/>
        </p:nvSpPr>
        <p:spPr>
          <a:xfrm>
            <a:off x="6094383" y="3109828"/>
            <a:ext cx="131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 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1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C0451A-740A-D242-A24A-C0479FF02EE8}"/>
              </a:ext>
            </a:extLst>
          </p:cNvPr>
          <p:cNvCxnSpPr>
            <a:cxnSpLocks/>
          </p:cNvCxnSpPr>
          <p:nvPr/>
        </p:nvCxnSpPr>
        <p:spPr>
          <a:xfrm>
            <a:off x="3187985" y="3507766"/>
            <a:ext cx="5535199" cy="1824667"/>
          </a:xfrm>
          <a:prstGeom prst="bentConnector3">
            <a:avLst>
              <a:gd name="adj1" fmla="val 82379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677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E900A2-A2BF-1B98-663F-903E5EAA468C}"/>
              </a:ext>
            </a:extLst>
          </p:cNvPr>
          <p:cNvSpPr/>
          <p:nvPr/>
        </p:nvSpPr>
        <p:spPr>
          <a:xfrm>
            <a:off x="8608082" y="2363841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6083B4-E19E-6DF2-7AFF-A970541C31F8}"/>
              </a:ext>
            </a:extLst>
          </p:cNvPr>
          <p:cNvSpPr/>
          <p:nvPr/>
        </p:nvSpPr>
        <p:spPr>
          <a:xfrm>
            <a:off x="1476944" y="2362962"/>
            <a:ext cx="2012875" cy="37820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AA1E2F-497B-DFCD-960B-3180CBACAE5F}"/>
              </a:ext>
            </a:extLst>
          </p:cNvPr>
          <p:cNvSpPr/>
          <p:nvPr/>
        </p:nvSpPr>
        <p:spPr>
          <a:xfrm>
            <a:off x="4780846" y="2450597"/>
            <a:ext cx="2673038" cy="17384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06EC74-3AF2-8E86-1D82-54538D087343}"/>
              </a:ext>
            </a:extLst>
          </p:cNvPr>
          <p:cNvSpPr/>
          <p:nvPr/>
        </p:nvSpPr>
        <p:spPr>
          <a:xfrm>
            <a:off x="10611653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CDBB68-F7DC-D3C7-765C-D5D7E440DF8B}"/>
              </a:ext>
            </a:extLst>
          </p:cNvPr>
          <p:cNvSpPr/>
          <p:nvPr/>
        </p:nvSpPr>
        <p:spPr>
          <a:xfrm>
            <a:off x="313442" y="2363841"/>
            <a:ext cx="1163502" cy="3784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EF4C-6B2F-FE66-3ABD-49FC6510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5536" cy="1325563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Ordering handling between </a:t>
            </a:r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devices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D561E-1170-9D46-E930-9402545A8BF5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A1EBE-1BD1-EC3E-08F1-5A0A97312B9A}"/>
              </a:ext>
            </a:extLst>
          </p:cNvPr>
          <p:cNvSpPr txBox="1"/>
          <p:nvPr/>
        </p:nvSpPr>
        <p:spPr>
          <a:xfrm>
            <a:off x="10875340" y="4037984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19C878-D7A9-53E8-6604-E923BBFA3113}"/>
              </a:ext>
            </a:extLst>
          </p:cNvPr>
          <p:cNvSpPr/>
          <p:nvPr/>
        </p:nvSpPr>
        <p:spPr>
          <a:xfrm>
            <a:off x="8011763" y="3807408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507978-E038-BAFE-2655-0A960BC843AA}"/>
              </a:ext>
            </a:extLst>
          </p:cNvPr>
          <p:cNvSpPr/>
          <p:nvPr/>
        </p:nvSpPr>
        <p:spPr>
          <a:xfrm>
            <a:off x="5589125" y="53737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F6807-77DD-8DC4-D5F3-6FA2FD20BF7F}"/>
              </a:ext>
            </a:extLst>
          </p:cNvPr>
          <p:cNvSpPr txBox="1"/>
          <p:nvPr/>
        </p:nvSpPr>
        <p:spPr>
          <a:xfrm>
            <a:off x="1836002" y="2656984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9543F-B166-7722-71F2-C7355310CA9C}"/>
              </a:ext>
            </a:extLst>
          </p:cNvPr>
          <p:cNvSpPr txBox="1"/>
          <p:nvPr/>
        </p:nvSpPr>
        <p:spPr>
          <a:xfrm>
            <a:off x="588315" y="4036627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A6CBA-3106-4862-EF52-87B3D63EB9CA}"/>
              </a:ext>
            </a:extLst>
          </p:cNvPr>
          <p:cNvSpPr txBox="1"/>
          <p:nvPr/>
        </p:nvSpPr>
        <p:spPr>
          <a:xfrm>
            <a:off x="8938536" y="2653807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Execution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4976D-6CCC-C0DC-AC96-5CB4D07D3BFD}"/>
              </a:ext>
            </a:extLst>
          </p:cNvPr>
          <p:cNvSpPr txBox="1"/>
          <p:nvPr/>
        </p:nvSpPr>
        <p:spPr>
          <a:xfrm>
            <a:off x="5433220" y="2529566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88C0EB-9F96-107D-319E-B2127BEBA25B}"/>
              </a:ext>
            </a:extLst>
          </p:cNvPr>
          <p:cNvSpPr txBox="1"/>
          <p:nvPr/>
        </p:nvSpPr>
        <p:spPr>
          <a:xfrm>
            <a:off x="1325843" y="6214029"/>
            <a:ext cx="109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0 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A-C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9F5618-C9F5-80BE-FD90-D2F0BA296148}"/>
              </a:ext>
            </a:extLst>
          </p:cNvPr>
          <p:cNvSpPr txBox="1"/>
          <p:nvPr/>
        </p:nvSpPr>
        <p:spPr>
          <a:xfrm>
            <a:off x="9659407" y="6214029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1</a:t>
            </a:r>
          </a:p>
          <a:p>
            <a:pPr algn="ctr"/>
            <a:r>
              <a:rPr lang="en-US" b="1" err="1">
                <a:latin typeface="Franklin Gothic Medium" panose="020B0603020102020204" pitchFamily="34" charset="0"/>
              </a:rPr>
              <a:t>Addr</a:t>
            </a:r>
            <a:r>
              <a:rPr lang="en-US" b="1">
                <a:latin typeface="Franklin Gothic Medium" panose="020B0603020102020204" pitchFamily="34" charset="0"/>
              </a:rPr>
              <a:t> D-F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79676C-0914-FE82-6F41-B72FA133710C}"/>
              </a:ext>
            </a:extLst>
          </p:cNvPr>
          <p:cNvSpPr/>
          <p:nvPr/>
        </p:nvSpPr>
        <p:spPr>
          <a:xfrm>
            <a:off x="856087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2B4BAB-9173-E163-326D-3E367CAB3C6E}"/>
              </a:ext>
            </a:extLst>
          </p:cNvPr>
          <p:cNvSpPr/>
          <p:nvPr/>
        </p:nvSpPr>
        <p:spPr>
          <a:xfrm>
            <a:off x="3136334" y="3507766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99F101-0032-E4E3-586D-EFE5E7E2040B}"/>
              </a:ext>
            </a:extLst>
          </p:cNvPr>
          <p:cNvSpPr/>
          <p:nvPr/>
        </p:nvSpPr>
        <p:spPr>
          <a:xfrm>
            <a:off x="3040825" y="5712341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7350D8-B2C2-4FDB-0C93-2E570D72BC44}"/>
              </a:ext>
            </a:extLst>
          </p:cNvPr>
          <p:cNvSpPr/>
          <p:nvPr/>
        </p:nvSpPr>
        <p:spPr>
          <a:xfrm>
            <a:off x="8644820" y="53345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2FD10C-9C84-4D30-C0CD-87EE4659FDDE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517334" y="3688741"/>
            <a:ext cx="147005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F5B6A8-8EEC-99A6-0524-28AAA75B6B5A}"/>
              </a:ext>
            </a:extLst>
          </p:cNvPr>
          <p:cNvCxnSpPr>
            <a:cxnSpLocks/>
          </p:cNvCxnSpPr>
          <p:nvPr/>
        </p:nvCxnSpPr>
        <p:spPr>
          <a:xfrm>
            <a:off x="7257525" y="3688741"/>
            <a:ext cx="138729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BE65-E819-D941-42F7-52DEFFD4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41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852F86-4AFA-E79A-B437-D24D2EA37146}"/>
              </a:ext>
            </a:extLst>
          </p:cNvPr>
          <p:cNvSpPr/>
          <p:nvPr/>
        </p:nvSpPr>
        <p:spPr>
          <a:xfrm>
            <a:off x="4962674" y="3113182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9EA060-C3E1-E5CB-70A3-A10CB5FD2D66}"/>
              </a:ext>
            </a:extLst>
          </p:cNvPr>
          <p:cNvSpPr txBox="1"/>
          <p:nvPr/>
        </p:nvSpPr>
        <p:spPr>
          <a:xfrm>
            <a:off x="4816277" y="3097151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MC0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E7607C-33F7-27B8-9BFD-344EEC803AE3}"/>
              </a:ext>
            </a:extLst>
          </p:cNvPr>
          <p:cNvSpPr/>
          <p:nvPr/>
        </p:nvSpPr>
        <p:spPr>
          <a:xfrm>
            <a:off x="6239242" y="3124415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A6B6F-D888-A09B-F6AE-8762339445FC}"/>
              </a:ext>
            </a:extLst>
          </p:cNvPr>
          <p:cNvSpPr txBox="1"/>
          <p:nvPr/>
        </p:nvSpPr>
        <p:spPr>
          <a:xfrm>
            <a:off x="6090802" y="3109828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MC1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4A42FC-13AC-4EFF-89E4-21997D17AD61}"/>
              </a:ext>
            </a:extLst>
          </p:cNvPr>
          <p:cNvSpPr/>
          <p:nvPr/>
        </p:nvSpPr>
        <p:spPr>
          <a:xfrm>
            <a:off x="1483432" y="4303788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7DFE8-8DE8-F077-6D4C-3845CAE332D7}"/>
              </a:ext>
            </a:extLst>
          </p:cNvPr>
          <p:cNvSpPr txBox="1"/>
          <p:nvPr/>
        </p:nvSpPr>
        <p:spPr>
          <a:xfrm>
            <a:off x="1801361" y="430634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4D706E-8EB2-1F2A-368D-A54D62ACCCD2}"/>
              </a:ext>
            </a:extLst>
          </p:cNvPr>
          <p:cNvSpPr/>
          <p:nvPr/>
        </p:nvSpPr>
        <p:spPr>
          <a:xfrm>
            <a:off x="8614570" y="4307652"/>
            <a:ext cx="2012875" cy="184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4F24BA-13CB-DD67-E238-3AE5B6899A39}"/>
              </a:ext>
            </a:extLst>
          </p:cNvPr>
          <p:cNvSpPr txBox="1"/>
          <p:nvPr/>
        </p:nvSpPr>
        <p:spPr>
          <a:xfrm>
            <a:off x="8932525" y="4315069"/>
            <a:ext cx="131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Sync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FF101-30AF-8F4C-DF2E-DAE926703F16}"/>
              </a:ext>
            </a:extLst>
          </p:cNvPr>
          <p:cNvSpPr txBox="1"/>
          <p:nvPr/>
        </p:nvSpPr>
        <p:spPr>
          <a:xfrm>
            <a:off x="4337407" y="5381278"/>
            <a:ext cx="113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Device 1 </a:t>
            </a:r>
          </a:p>
          <a:p>
            <a:pPr algn="ctr"/>
            <a:r>
              <a:rPr lang="en-U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Complete</a:t>
            </a:r>
          </a:p>
        </p:txBody>
      </p:sp>
      <p:graphicFrame>
        <p:nvGraphicFramePr>
          <p:cNvPr id="11" name="Table 43">
            <a:extLst>
              <a:ext uri="{FF2B5EF4-FFF2-40B4-BE49-F238E27FC236}">
                <a16:creationId xmlns:a16="http://schemas.microsoft.com/office/drawing/2014/main" id="{E38C9414-6B79-B7AE-196A-1CDC8F5C7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628809"/>
              </p:ext>
            </p:extLst>
          </p:nvPr>
        </p:nvGraphicFramePr>
        <p:xfrm>
          <a:off x="1571043" y="4766199"/>
          <a:ext cx="1853826" cy="1132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48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009978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</a:tblGrid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status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Dev 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  <p:graphicFrame>
        <p:nvGraphicFramePr>
          <p:cNvPr id="14" name="Table 43">
            <a:extLst>
              <a:ext uri="{FF2B5EF4-FFF2-40B4-BE49-F238E27FC236}">
                <a16:creationId xmlns:a16="http://schemas.microsoft.com/office/drawing/2014/main" id="{7F0CD4FD-4E23-36A3-35E3-C60F50F95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97919"/>
              </p:ext>
            </p:extLst>
          </p:nvPr>
        </p:nvGraphicFramePr>
        <p:xfrm>
          <a:off x="8700278" y="4766199"/>
          <a:ext cx="1859173" cy="1132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282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012891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</a:tblGrid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status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Dev 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Dev 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1CAC2F-848C-7AED-8A15-8AFAE5927DB7}"/>
              </a:ext>
            </a:extLst>
          </p:cNvPr>
          <p:cNvSpPr/>
          <p:nvPr/>
        </p:nvSpPr>
        <p:spPr>
          <a:xfrm>
            <a:off x="512344" y="5813160"/>
            <a:ext cx="11036969" cy="940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Franklin Gothic Medium" panose="020B0603020102020204" pitchFamily="34" charset="0"/>
              </a:rPr>
              <a:t>NearPM</a:t>
            </a:r>
            <a:r>
              <a:rPr lang="en-US" sz="3200" b="1" dirty="0">
                <a:latin typeface="Franklin Gothic Medium" panose="020B0603020102020204" pitchFamily="34" charset="0"/>
              </a:rPr>
              <a:t> handles ordering between NDP devices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970986-3DF1-AA35-B337-A5DEAF8CCBC4}"/>
              </a:ext>
            </a:extLst>
          </p:cNvPr>
          <p:cNvSpPr/>
          <p:nvPr/>
        </p:nvSpPr>
        <p:spPr>
          <a:xfrm>
            <a:off x="4962674" y="3113182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566CCA-EF31-A779-E5AE-96967AF046FB}"/>
              </a:ext>
            </a:extLst>
          </p:cNvPr>
          <p:cNvSpPr txBox="1"/>
          <p:nvPr/>
        </p:nvSpPr>
        <p:spPr>
          <a:xfrm>
            <a:off x="4816277" y="3097151"/>
            <a:ext cx="131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0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110C133-5DB1-020A-AC99-7138E16C39DD}"/>
              </a:ext>
            </a:extLst>
          </p:cNvPr>
          <p:cNvSpPr/>
          <p:nvPr/>
        </p:nvSpPr>
        <p:spPr>
          <a:xfrm>
            <a:off x="6239242" y="3124415"/>
            <a:ext cx="1018283" cy="912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6EABA3-2E57-5E09-A988-7A57C486CB18}"/>
              </a:ext>
            </a:extLst>
          </p:cNvPr>
          <p:cNvSpPr txBox="1"/>
          <p:nvPr/>
        </p:nvSpPr>
        <p:spPr>
          <a:xfrm>
            <a:off x="6094383" y="3109828"/>
            <a:ext cx="131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Memory Controller</a:t>
            </a:r>
          </a:p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1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B2FC1A8-A1AC-DCE6-E704-5EA7D942C8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77979" y="3839165"/>
            <a:ext cx="5514827" cy="1857379"/>
          </a:xfrm>
          <a:prstGeom prst="bentConnector3">
            <a:avLst>
              <a:gd name="adj1" fmla="val 81172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5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19AB-F1D5-EB35-3517-D91FCED2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2EA0D-25B2-00EF-B63E-D9551156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8728" cy="4351338"/>
          </a:xfrm>
        </p:spPr>
        <p:txBody>
          <a:bodyPr/>
          <a:lstStyle/>
          <a:p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uses separate MMIO address space for command interface</a:t>
            </a:r>
          </a:p>
          <a:p>
            <a:r>
              <a:rPr lang="en-US">
                <a:latin typeface="Franklin Gothic Medium" panose="020B0603020102020204" pitchFamily="34" charset="0"/>
              </a:rPr>
              <a:t>The path is memory mapped and the CPU issues required commands</a:t>
            </a:r>
          </a:p>
          <a:p>
            <a:r>
              <a:rPr lang="en-US">
                <a:latin typeface="Franklin Gothic Medium" panose="020B0603020102020204" pitchFamily="34" charset="0"/>
              </a:rPr>
              <a:t>The API calls can be directly used in user code</a:t>
            </a:r>
          </a:p>
          <a:p>
            <a:endParaRPr lang="en-US">
              <a:latin typeface="Franklin Gothic Medium" panose="020B060302010202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876C643-12E2-9997-2FD9-9F91E047C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9" r="715" b="77812"/>
          <a:stretch/>
        </p:blipFill>
        <p:spPr>
          <a:xfrm>
            <a:off x="4451480" y="3532930"/>
            <a:ext cx="3556001" cy="108204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F6216DA-CC54-61ED-41E9-163B06A75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9" t="27758" r="715" b="50942"/>
          <a:stretch/>
        </p:blipFill>
        <p:spPr>
          <a:xfrm>
            <a:off x="8066225" y="3532930"/>
            <a:ext cx="3556001" cy="10387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5FE750C-7529-4B7F-8CFC-AEF9178D9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9" t="56507" r="715" b="30784"/>
          <a:stretch/>
        </p:blipFill>
        <p:spPr>
          <a:xfrm>
            <a:off x="4451479" y="5305533"/>
            <a:ext cx="3556001" cy="61976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9666CAD-6DB6-81B0-9369-41AFA4192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9" t="76299" r="715" b="9117"/>
          <a:stretch/>
        </p:blipFill>
        <p:spPr>
          <a:xfrm>
            <a:off x="8066225" y="5305533"/>
            <a:ext cx="3556001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9C4A7B-FAE8-DB46-F208-5D447B768ED1}"/>
              </a:ext>
            </a:extLst>
          </p:cNvPr>
          <p:cNvSpPr txBox="1"/>
          <p:nvPr/>
        </p:nvSpPr>
        <p:spPr>
          <a:xfrm>
            <a:off x="5732387" y="460017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err="1">
                <a:latin typeface="Franklin Gothic Medium" panose="020B0603020102020204" pitchFamily="34" charset="0"/>
              </a:rPr>
              <a:t>Undolog</a:t>
            </a:r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2049A-BC78-E9D5-8F56-B3B90B39B391}"/>
              </a:ext>
            </a:extLst>
          </p:cNvPr>
          <p:cNvSpPr txBox="1"/>
          <p:nvPr/>
        </p:nvSpPr>
        <p:spPr>
          <a:xfrm>
            <a:off x="9345338" y="4583399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err="1">
                <a:latin typeface="Franklin Gothic Medium" panose="020B0603020102020204" pitchFamily="34" charset="0"/>
              </a:rPr>
              <a:t>Redolog</a:t>
            </a:r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1B905-00F6-182A-6EFC-7EED8BB479ED}"/>
              </a:ext>
            </a:extLst>
          </p:cNvPr>
          <p:cNvSpPr txBox="1"/>
          <p:nvPr/>
        </p:nvSpPr>
        <p:spPr>
          <a:xfrm>
            <a:off x="5580326" y="6011721"/>
            <a:ext cx="12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FF102-2CB8-5D40-FBB6-A9E3A62893BD}"/>
              </a:ext>
            </a:extLst>
          </p:cNvPr>
          <p:cNvSpPr txBox="1"/>
          <p:nvPr/>
        </p:nvSpPr>
        <p:spPr>
          <a:xfrm>
            <a:off x="9123552" y="6016733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err="1">
                <a:latin typeface="Franklin Gothic Medium" panose="020B0603020102020204" pitchFamily="34" charset="0"/>
              </a:rPr>
              <a:t>Shadowpage</a:t>
            </a:r>
            <a:endParaRPr lang="en-US" b="1">
              <a:latin typeface="Franklin Gothic Medium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23D49-8B78-7824-BCB9-724112AC59FA}"/>
              </a:ext>
            </a:extLst>
          </p:cNvPr>
          <p:cNvSpPr/>
          <p:nvPr/>
        </p:nvSpPr>
        <p:spPr>
          <a:xfrm>
            <a:off x="1949550" y="3573410"/>
            <a:ext cx="760810" cy="50054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D1875-A8B0-7748-31C5-75284A789568}"/>
              </a:ext>
            </a:extLst>
          </p:cNvPr>
          <p:cNvSpPr/>
          <p:nvPr/>
        </p:nvSpPr>
        <p:spPr>
          <a:xfrm>
            <a:off x="1949550" y="4071091"/>
            <a:ext cx="760810" cy="19406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108A0-73BF-B534-8040-5BF80E8432FF}"/>
              </a:ext>
            </a:extLst>
          </p:cNvPr>
          <p:cNvSpPr txBox="1"/>
          <p:nvPr/>
        </p:nvSpPr>
        <p:spPr>
          <a:xfrm>
            <a:off x="2977221" y="3532930"/>
            <a:ext cx="122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Command 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A6C8E-F2E9-F33D-04B8-A6FB2D8564F2}"/>
              </a:ext>
            </a:extLst>
          </p:cNvPr>
          <p:cNvSpPr txBox="1"/>
          <p:nvPr/>
        </p:nvSpPr>
        <p:spPr>
          <a:xfrm>
            <a:off x="2968992" y="4768065"/>
            <a:ext cx="122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Device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55498-2845-C5E3-8BEA-5660E356C838}"/>
              </a:ext>
            </a:extLst>
          </p:cNvPr>
          <p:cNvSpPr txBox="1"/>
          <p:nvPr/>
        </p:nvSpPr>
        <p:spPr>
          <a:xfrm>
            <a:off x="569774" y="3333320"/>
            <a:ext cx="13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0x8000000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D34AA-7B38-0DCA-E3A8-2F038488587A}"/>
              </a:ext>
            </a:extLst>
          </p:cNvPr>
          <p:cNvSpPr txBox="1"/>
          <p:nvPr/>
        </p:nvSpPr>
        <p:spPr>
          <a:xfrm>
            <a:off x="569774" y="3886425"/>
            <a:ext cx="142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0x8000FFFF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36CB4-0B64-3B66-FCE4-9444B447FAF5}"/>
              </a:ext>
            </a:extLst>
          </p:cNvPr>
          <p:cNvSpPr txBox="1"/>
          <p:nvPr/>
        </p:nvSpPr>
        <p:spPr>
          <a:xfrm>
            <a:off x="517231" y="5783841"/>
            <a:ext cx="142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0xC000000</a:t>
            </a:r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00EBD5C4-3483-185F-1831-18BE123D7C3E}"/>
              </a:ext>
            </a:extLst>
          </p:cNvPr>
          <p:cNvSpPr/>
          <p:nvPr/>
        </p:nvSpPr>
        <p:spPr>
          <a:xfrm>
            <a:off x="2877424" y="3573410"/>
            <a:ext cx="91568" cy="497681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EBB5C91E-CCD0-E788-C42A-31D5336DA0C7}"/>
              </a:ext>
            </a:extLst>
          </p:cNvPr>
          <p:cNvSpPr/>
          <p:nvPr/>
        </p:nvSpPr>
        <p:spPr>
          <a:xfrm>
            <a:off x="2877424" y="4071091"/>
            <a:ext cx="91568" cy="1940629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20856-A307-2859-FC20-044576E03926}"/>
              </a:ext>
            </a:extLst>
          </p:cNvPr>
          <p:cNvSpPr txBox="1"/>
          <p:nvPr/>
        </p:nvSpPr>
        <p:spPr>
          <a:xfrm>
            <a:off x="1111241" y="6381053"/>
            <a:ext cx="243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A. Memory mapping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5198A2-286D-72BD-9708-80033C2300CA}"/>
              </a:ext>
            </a:extLst>
          </p:cNvPr>
          <p:cNvSpPr txBox="1"/>
          <p:nvPr/>
        </p:nvSpPr>
        <p:spPr>
          <a:xfrm>
            <a:off x="6788766" y="6381053"/>
            <a:ext cx="243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B. API examples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CE51BA8-0C2A-F09B-ED30-5D571963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81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A3FE-4A8B-4EBD-812A-9091BE6E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8614-9741-7D92-0468-26079DCA6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Background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Motivation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Challenges and Key Ideas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Implementation of </a:t>
            </a:r>
            <a:r>
              <a:rPr lang="en-US" dirty="0" err="1">
                <a:latin typeface="Franklin Gothic Medium" panose="020B0603020102020204" pitchFamily="34" charset="0"/>
              </a:rPr>
              <a:t>NearPM</a:t>
            </a:r>
            <a:endParaRPr lang="en-US" dirty="0">
              <a:latin typeface="Franklin Gothic Medium" panose="020B0603020102020204" pitchFamily="34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36DD2-0D60-2B64-1032-1F25B67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6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4535-2491-870D-9473-9065A0D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Workloads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741498-212D-AFE9-73C2-DC2FDA8D8C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663763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3484">
                  <a:extLst>
                    <a:ext uri="{9D8B030D-6E8A-4147-A177-3AD203B41FA5}">
                      <a16:colId xmlns:a16="http://schemas.microsoft.com/office/drawing/2014/main" val="2727680974"/>
                    </a:ext>
                  </a:extLst>
                </a:gridCol>
                <a:gridCol w="5322116">
                  <a:extLst>
                    <a:ext uri="{9D8B030D-6E8A-4147-A177-3AD203B41FA5}">
                      <a16:colId xmlns:a16="http://schemas.microsoft.com/office/drawing/2014/main" val="4133207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Franklin Gothic Medium" panose="020B0603020102020204" pitchFamily="34" charset="0"/>
                        </a:rPr>
                        <a:t>Workload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Franklin Gothic Medium" panose="020B0603020102020204" pitchFamily="34" charset="0"/>
                        </a:rPr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8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Franklin Gothic Medium" panose="020B0603020102020204" pitchFamily="34" charset="0"/>
                        </a:rPr>
                        <a:t>TPCC, TATP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Franklin Gothic Medium" panose="020B0603020102020204" pitchFamily="34" charset="0"/>
                        </a:rPr>
                        <a:t>Process TPCC/TATP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00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Franklin Gothic Medium" panose="020B0603020102020204" pitchFamily="34" charset="0"/>
                        </a:rPr>
                        <a:t>btree, rbtree, ctree, skiplist, hashmap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Franklin Gothic Medium" panose="020B0603020102020204" pitchFamily="34" charset="0"/>
                        </a:rPr>
                        <a:t>Insert random key-values (PMDK)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50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Franklin Gothic Medium" panose="020B0603020102020204" pitchFamily="34" charset="0"/>
                        </a:rPr>
                        <a:t>Redis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Franklin Gothic Medium" panose="020B0603020102020204" pitchFamily="34" charset="0"/>
                        </a:rPr>
                        <a:t>100% write requests from YCSB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Franklin Gothic Medium" panose="020B0603020102020204" pitchFamily="34" charset="0"/>
                        </a:rPr>
                        <a:t>Memcached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ranklin Gothic Medium" panose="020B0603020102020204" pitchFamily="34" charset="0"/>
                        </a:rPr>
                        <a:t>100% write requests from YCSB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16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Franklin Gothic Medium" panose="020B0603020102020204" pitchFamily="34" charset="0"/>
                        </a:rPr>
                        <a:t>pmemkv</a:t>
                      </a:r>
                      <a:endParaRPr lang="en-US">
                        <a:latin typeface="Franklin Gothic Medium" panose="020B06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Franklin Gothic Medium" panose="020B0603020102020204" pitchFamily="34" charset="0"/>
                        </a:rPr>
                        <a:t>Input from </a:t>
                      </a:r>
                      <a:r>
                        <a:rPr lang="en-US" dirty="0" err="1">
                          <a:latin typeface="Franklin Gothic Medium" panose="020B0603020102020204" pitchFamily="34" charset="0"/>
                        </a:rPr>
                        <a:t>pmemkv</a:t>
                      </a:r>
                      <a:r>
                        <a:rPr lang="en-US" dirty="0">
                          <a:latin typeface="Franklin Gothic Medium" panose="020B0603020102020204" pitchFamily="34" charset="0"/>
                        </a:rPr>
                        <a:t>-bench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44588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F10242-F2C9-DD89-BCB1-2D489131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01F29E-EDE7-12FD-700A-85BA9FD5CF45}"/>
              </a:ext>
            </a:extLst>
          </p:cNvPr>
          <p:cNvSpPr txBox="1">
            <a:spLocks/>
          </p:cNvSpPr>
          <p:nvPr/>
        </p:nvSpPr>
        <p:spPr>
          <a:xfrm>
            <a:off x="838200" y="4185603"/>
            <a:ext cx="11122152" cy="21156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ranklin Gothic Medium" panose="020B0603020102020204" pitchFamily="34" charset="0"/>
              </a:rPr>
              <a:t>We adapted these workloads with </a:t>
            </a:r>
            <a:r>
              <a:rPr lang="en-US" sz="2400" dirty="0" err="1">
                <a:latin typeface="Franklin Gothic Medium" panose="020B0603020102020204" pitchFamily="34" charset="0"/>
              </a:rPr>
              <a:t>NearPM</a:t>
            </a:r>
            <a:r>
              <a:rPr lang="en-US" sz="2400" dirty="0">
                <a:latin typeface="Franklin Gothic Medium" panose="020B0603020102020204" pitchFamily="34" charset="0"/>
              </a:rPr>
              <a:t> API</a:t>
            </a:r>
          </a:p>
          <a:p>
            <a:r>
              <a:rPr lang="en-US" sz="2400" dirty="0">
                <a:latin typeface="Franklin Gothic Medium" panose="020B0603020102020204" pitchFamily="34" charset="0"/>
              </a:rPr>
              <a:t>Implemented logging, checkpointing and shadow-paging for all workloads</a:t>
            </a:r>
          </a:p>
          <a:p>
            <a:r>
              <a:rPr lang="en-US" sz="2400" dirty="0">
                <a:latin typeface="Franklin Gothic Medium" panose="020B0603020102020204" pitchFamily="34" charset="0"/>
              </a:rPr>
              <a:t>Performance evaluation:</a:t>
            </a:r>
          </a:p>
          <a:p>
            <a:pPr lvl="1"/>
            <a:r>
              <a:rPr lang="en-US" dirty="0">
                <a:latin typeface="Franklin Gothic Medium" panose="020B0603020102020204" pitchFamily="34" charset="0"/>
              </a:rPr>
              <a:t>Speedup within c</a:t>
            </a:r>
            <a:r>
              <a:rPr lang="en-US" sz="2400" dirty="0">
                <a:latin typeface="Franklin Gothic Medium" panose="020B0603020102020204" pitchFamily="34" charset="0"/>
              </a:rPr>
              <a:t>rash consistency regions</a:t>
            </a:r>
          </a:p>
          <a:p>
            <a:pPr lvl="1"/>
            <a:r>
              <a:rPr lang="en-US" sz="2400" dirty="0">
                <a:latin typeface="Franklin Gothic Medium" panose="020B0603020102020204" pitchFamily="34" charset="0"/>
              </a:rPr>
              <a:t>Speedup of the whole program</a:t>
            </a:r>
          </a:p>
          <a:p>
            <a:endParaRPr lang="en-US" sz="2400" dirty="0">
              <a:latin typeface="Franklin Gothic Medium" panose="020B0603020102020204" pitchFamily="34" charset="0"/>
            </a:endParaRPr>
          </a:p>
          <a:p>
            <a:endParaRPr lang="en-US" sz="24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49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0F247-25DF-4B8A-AFAA-CED93366A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420"/>
            <a:ext cx="10515600" cy="4351338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We implemented </a:t>
            </a:r>
            <a:r>
              <a:rPr lang="en-US" dirty="0" err="1">
                <a:latin typeface="Franklin Gothic Medium" panose="020B0603020102020204" pitchFamily="34" charset="0"/>
              </a:rPr>
              <a:t>NearPM</a:t>
            </a:r>
            <a:r>
              <a:rPr lang="en-US" dirty="0">
                <a:latin typeface="Franklin Gothic Medium" panose="020B0603020102020204" pitchFamily="34" charset="0"/>
              </a:rPr>
              <a:t> on FPGA for our evaluation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We ran the baseline on emulated persistent memory on FPGA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We emulate </a:t>
            </a:r>
            <a:r>
              <a:rPr lang="en-US" dirty="0" err="1">
                <a:latin typeface="Franklin Gothic Medium" panose="020B0603020102020204" pitchFamily="34" charset="0"/>
              </a:rPr>
              <a:t>cacheline</a:t>
            </a:r>
            <a:r>
              <a:rPr lang="en-US" dirty="0">
                <a:latin typeface="Franklin Gothic Medium" panose="020B0603020102020204" pitchFamily="34" charset="0"/>
              </a:rPr>
              <a:t> access </a:t>
            </a:r>
            <a:r>
              <a:rPr lang="en-US">
                <a:latin typeface="Franklin Gothic Medium" panose="020B0603020102020204" pitchFamily="34" charset="0"/>
              </a:rPr>
              <a:t>over PCIe</a:t>
            </a:r>
            <a:endParaRPr lang="en-US" dirty="0">
              <a:latin typeface="Franklin Gothic Medium" panose="020B0603020102020204" pitchFamily="34" charset="0"/>
            </a:endParaRPr>
          </a:p>
          <a:p>
            <a:pPr mar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843CB14-37CC-2137-0066-15CCB95C18A7}"/>
              </a:ext>
            </a:extLst>
          </p:cNvPr>
          <p:cNvSpPr/>
          <p:nvPr/>
        </p:nvSpPr>
        <p:spPr>
          <a:xfrm>
            <a:off x="3738466" y="3091550"/>
            <a:ext cx="6494106" cy="257524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3FBB1B4-5728-E977-D027-C2324D3A66BD}"/>
              </a:ext>
            </a:extLst>
          </p:cNvPr>
          <p:cNvSpPr/>
          <p:nvPr/>
        </p:nvSpPr>
        <p:spPr>
          <a:xfrm>
            <a:off x="3802474" y="3576750"/>
            <a:ext cx="5154639" cy="1660841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8202C6-D26C-4540-B2F9-1AAA7BB5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DC2E5-8FB7-4CD9-BEC9-AA27C387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3741" y="6310312"/>
            <a:ext cx="392067" cy="365125"/>
          </a:xfrm>
        </p:spPr>
        <p:txBody>
          <a:bodyPr/>
          <a:lstStyle/>
          <a:p>
            <a:fld id="{D00B8447-1594-F147-88A6-2D9B928A4F79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F9FB90-9978-FF84-FEA4-3F2036E06DD2}"/>
              </a:ext>
            </a:extLst>
          </p:cNvPr>
          <p:cNvSpPr/>
          <p:nvPr/>
        </p:nvSpPr>
        <p:spPr>
          <a:xfrm>
            <a:off x="9135201" y="3342542"/>
            <a:ext cx="922637" cy="21122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1F16F8-179A-4B84-7AE2-BA1D633FC766}"/>
              </a:ext>
            </a:extLst>
          </p:cNvPr>
          <p:cNvSpPr/>
          <p:nvPr/>
        </p:nvSpPr>
        <p:spPr>
          <a:xfrm>
            <a:off x="1992330" y="3762177"/>
            <a:ext cx="1568049" cy="127299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Franklin Gothic Medium" panose="020B0603020102020204" pitchFamily="34" charset="0"/>
              </a:rPr>
              <a:t>CPU</a:t>
            </a:r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6BE579-1F90-93C5-E2ED-2E9BFF8BA8F2}"/>
              </a:ext>
            </a:extLst>
          </p:cNvPr>
          <p:cNvSpPr/>
          <p:nvPr/>
        </p:nvSpPr>
        <p:spPr>
          <a:xfrm>
            <a:off x="5606495" y="3661350"/>
            <a:ext cx="1548809" cy="75853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Franklin Gothic Medium" panose="020B0603020102020204" pitchFamily="34" charset="0"/>
              </a:rPr>
              <a:t>NearPM</a:t>
            </a:r>
            <a:endParaRPr lang="en-US" sz="20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03DBF-AC90-42F4-CB73-586D0D1A73E0}"/>
              </a:ext>
            </a:extLst>
          </p:cNvPr>
          <p:cNvSpPr txBox="1"/>
          <p:nvPr/>
        </p:nvSpPr>
        <p:spPr>
          <a:xfrm rot="16200000">
            <a:off x="8639382" y="3996251"/>
            <a:ext cx="200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ranklin Gothic Medium" panose="020B0603020102020204" pitchFamily="34" charset="0"/>
              </a:rPr>
              <a:t>Emulated PM</a:t>
            </a:r>
          </a:p>
          <a:p>
            <a:pPr algn="ctr"/>
            <a:r>
              <a:rPr lang="en-US" sz="2400">
                <a:latin typeface="Franklin Gothic Medium" panose="020B0603020102020204" pitchFamily="34" charset="0"/>
              </a:rPr>
              <a:t>(DRAM)</a:t>
            </a:r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03725-D6DF-2571-2F2F-4D9A93D2087A}"/>
              </a:ext>
            </a:extLst>
          </p:cNvPr>
          <p:cNvSpPr/>
          <p:nvPr/>
        </p:nvSpPr>
        <p:spPr>
          <a:xfrm>
            <a:off x="3987282" y="4019405"/>
            <a:ext cx="1313660" cy="75853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PCIe controller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E813E9-5266-AE1C-EA07-CEEDD6E43E7A}"/>
              </a:ext>
            </a:extLst>
          </p:cNvPr>
          <p:cNvSpPr/>
          <p:nvPr/>
        </p:nvSpPr>
        <p:spPr>
          <a:xfrm>
            <a:off x="7474031" y="4019407"/>
            <a:ext cx="1345462" cy="75853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Franklin Gothic Medium" panose="020B0603020102020204" pitchFamily="34" charset="0"/>
              </a:rPr>
              <a:t>DRAM controller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005D7-8C7E-47E4-58F8-21EA212F496B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3560379" y="4398671"/>
            <a:ext cx="426903" cy="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E2FBF-50D0-A0BB-1DC4-AED1D1330E9E}"/>
              </a:ext>
            </a:extLst>
          </p:cNvPr>
          <p:cNvCxnSpPr>
            <a:cxnSpLocks/>
          </p:cNvCxnSpPr>
          <p:nvPr/>
        </p:nvCxnSpPr>
        <p:spPr>
          <a:xfrm>
            <a:off x="5300942" y="4574331"/>
            <a:ext cx="21730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097BA6-F932-7991-6C07-60F2AB8F9C8E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7155304" y="4040616"/>
            <a:ext cx="318727" cy="35805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CF6E60-389B-3A49-EE71-D3102061C237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8819493" y="4398673"/>
            <a:ext cx="31570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E5624A-D2D4-156C-F64C-5D4036833DDB}"/>
              </a:ext>
            </a:extLst>
          </p:cNvPr>
          <p:cNvSpPr txBox="1"/>
          <p:nvPr/>
        </p:nvSpPr>
        <p:spPr>
          <a:xfrm>
            <a:off x="2997829" y="3259264"/>
            <a:ext cx="80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ranklin Gothic Medium" panose="020B0603020102020204" pitchFamily="34" charset="0"/>
              </a:rPr>
              <a:t>PCIe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EC6562-E89D-6C3D-4A82-6D41B61DC5A5}"/>
              </a:ext>
            </a:extLst>
          </p:cNvPr>
          <p:cNvSpPr txBox="1"/>
          <p:nvPr/>
        </p:nvSpPr>
        <p:spPr>
          <a:xfrm>
            <a:off x="4389604" y="3565053"/>
            <a:ext cx="80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FPGA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804AB-FB42-412C-738B-63D1188FEF36}"/>
              </a:ext>
            </a:extLst>
          </p:cNvPr>
          <p:cNvSpPr txBox="1"/>
          <p:nvPr/>
        </p:nvSpPr>
        <p:spPr>
          <a:xfrm>
            <a:off x="4785100" y="3108948"/>
            <a:ext cx="294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Development Board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506689-F549-4FC1-A03D-AF63964368A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72760" y="4040616"/>
            <a:ext cx="333735" cy="740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18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0F247-25DF-4B8A-AFAA-CED93366A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420"/>
            <a:ext cx="10515600" cy="4351338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We evaluate the proposed system on a Xilinx </a:t>
            </a:r>
            <a:r>
              <a:rPr lang="en-US" dirty="0" err="1">
                <a:latin typeface="Franklin Gothic Medium" panose="020B0603020102020204" pitchFamily="34" charset="0"/>
              </a:rPr>
              <a:t>Ultrascale</a:t>
            </a:r>
            <a:r>
              <a:rPr lang="en-US" dirty="0">
                <a:latin typeface="Franklin Gothic Medium" panose="020B0603020102020204" pitchFamily="34" charset="0"/>
              </a:rPr>
              <a:t>+ FPGA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The platform can be extended to other near memory evaluations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8202C6-D26C-4540-B2F9-1AAA7BB5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DC2E5-8FB7-4CD9-BEC9-AA27C387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3741" y="6310312"/>
            <a:ext cx="392067" cy="365125"/>
          </a:xfrm>
        </p:spPr>
        <p:txBody>
          <a:bodyPr/>
          <a:lstStyle/>
          <a:p>
            <a:fld id="{D00B8447-1594-F147-88A6-2D9B928A4F79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 descr="A picture containing text, indoor, electronics, equipment&#10;&#10;Description automatically generated">
            <a:extLst>
              <a:ext uri="{FF2B5EF4-FFF2-40B4-BE49-F238E27FC236}">
                <a16:creationId xmlns:a16="http://schemas.microsoft.com/office/drawing/2014/main" id="{21F930CE-99D8-4EEE-B222-1DFABFA15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24" t="32665" r="9446" b="11486"/>
          <a:stretch/>
        </p:blipFill>
        <p:spPr>
          <a:xfrm rot="5400000">
            <a:off x="1581566" y="2377318"/>
            <a:ext cx="2891274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7C281-09E9-FA13-FACE-BC7D0A494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30" r="31127"/>
          <a:stretch/>
        </p:blipFill>
        <p:spPr>
          <a:xfrm rot="5400000">
            <a:off x="8886467" y="2401284"/>
            <a:ext cx="1560191" cy="3034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FA90D8-D776-9636-2D90-D28206DE1A60}"/>
              </a:ext>
            </a:extLst>
          </p:cNvPr>
          <p:cNvSpPr txBox="1"/>
          <p:nvPr/>
        </p:nvSpPr>
        <p:spPr>
          <a:xfrm>
            <a:off x="2305636" y="5655515"/>
            <a:ext cx="14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Testbed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3DE39-11A7-DCA5-6073-DF2E84AA6ED0}"/>
              </a:ext>
            </a:extLst>
          </p:cNvPr>
          <p:cNvSpPr txBox="1"/>
          <p:nvPr/>
        </p:nvSpPr>
        <p:spPr>
          <a:xfrm>
            <a:off x="6596259" y="5657248"/>
            <a:ext cx="276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FPGA Implementation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541813E-0B84-9359-B06A-1CDCF65CD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06" y="2908065"/>
            <a:ext cx="2760107" cy="19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9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9E4F19-3A16-4AEE-BF9A-19400659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45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Results: Crash </a:t>
            </a:r>
            <a:r>
              <a:rPr lang="en-US" sz="4400" dirty="0">
                <a:latin typeface="Franklin Gothic Medium" panose="020B0603020102020204" pitchFamily="34" charset="0"/>
              </a:rPr>
              <a:t>consistency regions</a:t>
            </a:r>
            <a:br>
              <a:rPr lang="en-US" sz="4400" dirty="0">
                <a:latin typeface="Franklin Gothic Medium" panose="020B0603020102020204" pitchFamily="34" charset="0"/>
              </a:rPr>
            </a:b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FD195-FFF8-4623-8E4D-AAC090F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494" y="6414124"/>
            <a:ext cx="392067" cy="365125"/>
          </a:xfrm>
        </p:spPr>
        <p:txBody>
          <a:bodyPr/>
          <a:lstStyle/>
          <a:p>
            <a:fld id="{D00B8447-1594-F147-88A6-2D9B928A4F79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EA7B7-31BB-A78E-BFD1-46C7EEF0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4" y="2716296"/>
            <a:ext cx="4025338" cy="25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24834-01BC-73A6-2B2A-D84835922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212" y="2743994"/>
            <a:ext cx="356004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C67563-3278-9643-88DC-C3D5D390F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665" y="2794749"/>
            <a:ext cx="3735060" cy="25420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0C846-CF0A-46C2-81C4-E3A578B1873C}"/>
              </a:ext>
            </a:extLst>
          </p:cNvPr>
          <p:cNvSpPr/>
          <p:nvPr/>
        </p:nvSpPr>
        <p:spPr>
          <a:xfrm>
            <a:off x="1082166" y="5331979"/>
            <a:ext cx="3153570" cy="99624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</a:rPr>
              <a:t> </a:t>
            </a:r>
            <a:r>
              <a:rPr lang="en-US" sz="3200">
                <a:solidFill>
                  <a:srgbClr val="FF0000"/>
                </a:solidFill>
                <a:latin typeface="Franklin Gothic Medium" panose="020B0603020102020204" pitchFamily="34" charset="0"/>
              </a:rPr>
              <a:t>6.9×</a:t>
            </a:r>
            <a:r>
              <a:rPr lang="en-US" sz="3200">
                <a:latin typeface="Franklin Gothic Medium" panose="020B0603020102020204" pitchFamily="34" charset="0"/>
              </a:rPr>
              <a:t> speedup in logging</a:t>
            </a:r>
            <a:endParaRPr lang="en-US" sz="3200" b="1">
              <a:latin typeface="Franklin Gothic Medium" panose="020B0603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D87124-D6B5-EA69-96F0-8960241B879A}"/>
              </a:ext>
            </a:extLst>
          </p:cNvPr>
          <p:cNvSpPr/>
          <p:nvPr/>
        </p:nvSpPr>
        <p:spPr>
          <a:xfrm>
            <a:off x="4920684" y="5336781"/>
            <a:ext cx="3153570" cy="99624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Franklin Gothic Medium" panose="020B0603020102020204" pitchFamily="34" charset="0"/>
              </a:rPr>
              <a:t>4.3× </a:t>
            </a:r>
            <a:r>
              <a:rPr lang="en-US" sz="3200">
                <a:latin typeface="Franklin Gothic Medium" panose="020B0603020102020204" pitchFamily="34" charset="0"/>
              </a:rPr>
              <a:t>speedup in checkpointing</a:t>
            </a:r>
            <a:endParaRPr lang="en-US" sz="3200" b="1">
              <a:latin typeface="Franklin Gothic Medium" panose="020B06030201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DE0D9A2-D55C-6382-B1A5-0DFF842CA162}"/>
              </a:ext>
            </a:extLst>
          </p:cNvPr>
          <p:cNvSpPr/>
          <p:nvPr/>
        </p:nvSpPr>
        <p:spPr>
          <a:xfrm>
            <a:off x="8759202" y="5348353"/>
            <a:ext cx="3153570" cy="9941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Franklin Gothic Medium" panose="020B0603020102020204" pitchFamily="34" charset="0"/>
              </a:rPr>
              <a:t>9.8×</a:t>
            </a:r>
            <a:r>
              <a:rPr lang="en-US" sz="3200">
                <a:latin typeface="Franklin Gothic Medium" panose="020B0603020102020204" pitchFamily="34" charset="0"/>
              </a:rPr>
              <a:t> speedup in shadow paging</a:t>
            </a:r>
            <a:endParaRPr lang="en-US" sz="3200" b="1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0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85CEB3-82F7-428D-9777-A5279A5D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Results: W</a:t>
            </a:r>
            <a:r>
              <a:rPr lang="en-US" sz="4400" dirty="0">
                <a:latin typeface="Franklin Gothic Medium" panose="020B0603020102020204" pitchFamily="34" charset="0"/>
              </a:rPr>
              <a:t>hole program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EAE53-B180-4066-BF42-55CA5957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6270" y="6402950"/>
            <a:ext cx="409823" cy="365125"/>
          </a:xfrm>
        </p:spPr>
        <p:txBody>
          <a:bodyPr/>
          <a:lstStyle/>
          <a:p>
            <a:fld id="{D00B8447-1594-F147-88A6-2D9B928A4F79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03F8C-F8CF-651E-99BB-8A5EE8D8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20" y="2378684"/>
            <a:ext cx="4098711" cy="2483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5004E-608D-47C3-6735-A9635BCE1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889" y="2576195"/>
            <a:ext cx="3610437" cy="22677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A51ED9-33E5-A41C-B50D-E31E896D8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41" y="2585871"/>
            <a:ext cx="3846566" cy="2295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DF515C-DA78-7070-DF2A-8384B845AF5C}"/>
              </a:ext>
            </a:extLst>
          </p:cNvPr>
          <p:cNvSpPr/>
          <p:nvPr/>
        </p:nvSpPr>
        <p:spPr>
          <a:xfrm>
            <a:off x="1082166" y="5212822"/>
            <a:ext cx="3153570" cy="99624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Franklin Gothic Medium" panose="020B0603020102020204" pitchFamily="34" charset="0"/>
              </a:rPr>
              <a:t>1.21×</a:t>
            </a:r>
            <a:r>
              <a:rPr lang="en-US" sz="3200">
                <a:latin typeface="Franklin Gothic Medium" panose="020B0603020102020204" pitchFamily="34" charset="0"/>
              </a:rPr>
              <a:t> speedup in logging</a:t>
            </a:r>
            <a:endParaRPr lang="en-US" sz="3200" b="1">
              <a:latin typeface="Franklin Gothic Medium" panose="020B06030201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3E68FA-CFE4-07EE-B545-78DEFA611F40}"/>
              </a:ext>
            </a:extLst>
          </p:cNvPr>
          <p:cNvSpPr/>
          <p:nvPr/>
        </p:nvSpPr>
        <p:spPr>
          <a:xfrm>
            <a:off x="4712880" y="5212822"/>
            <a:ext cx="3153570" cy="99624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Franklin Gothic Medium" panose="020B0603020102020204" pitchFamily="34" charset="0"/>
              </a:rPr>
              <a:t>1.22× </a:t>
            </a:r>
            <a:r>
              <a:rPr lang="en-US" sz="3200">
                <a:latin typeface="Franklin Gothic Medium" panose="020B0603020102020204" pitchFamily="34" charset="0"/>
              </a:rPr>
              <a:t>speedup in checkpointing</a:t>
            </a:r>
            <a:endParaRPr lang="en-US" sz="3200" b="1">
              <a:latin typeface="Franklin Gothic Medium" panose="020B06030201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A70EB77-DE4B-EED9-D43E-D41155464C96}"/>
              </a:ext>
            </a:extLst>
          </p:cNvPr>
          <p:cNvSpPr/>
          <p:nvPr/>
        </p:nvSpPr>
        <p:spPr>
          <a:xfrm>
            <a:off x="8318608" y="5212822"/>
            <a:ext cx="3389309" cy="9941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FF0000"/>
                </a:solidFill>
                <a:latin typeface="Franklin Gothic Medium" panose="020B0603020102020204" pitchFamily="34" charset="0"/>
              </a:rPr>
              <a:t>1.33×</a:t>
            </a:r>
            <a:r>
              <a:rPr lang="en-US" sz="3200">
                <a:latin typeface="Franklin Gothic Medium" panose="020B0603020102020204" pitchFamily="34" charset="0"/>
              </a:rPr>
              <a:t> speedup in shadow paging</a:t>
            </a:r>
            <a:endParaRPr lang="en-US" sz="3200" b="1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5550B7-1960-45C6-A578-639FCECD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349"/>
            <a:ext cx="10515600" cy="4924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>
                <a:latin typeface="Franklin Gothic Medium" panose="020B0603020102020204" pitchFamily="34" charset="0"/>
              </a:rPr>
              <a:t>Problem</a:t>
            </a:r>
          </a:p>
          <a:p>
            <a:r>
              <a:rPr lang="en-US" sz="2300" b="1">
                <a:latin typeface="Franklin Gothic Medium" panose="020B0603020102020204" pitchFamily="34" charset="0"/>
              </a:rPr>
              <a:t>Crash consistent overhead affects program performance significantly</a:t>
            </a:r>
          </a:p>
          <a:p>
            <a:pPr marL="0" indent="0">
              <a:buNone/>
            </a:pPr>
            <a:r>
              <a:rPr lang="en-US" sz="3500">
                <a:latin typeface="Franklin Gothic Medium" panose="020B0603020102020204" pitchFamily="34" charset="0"/>
              </a:rPr>
              <a:t>Key Idea</a:t>
            </a:r>
          </a:p>
          <a:p>
            <a:r>
              <a:rPr lang="en-US" sz="2300" b="1">
                <a:latin typeface="Franklin Gothic Medium" panose="020B0603020102020204" pitchFamily="34" charset="0"/>
              </a:rPr>
              <a:t>We execute the data centric operations in crash consistency near memory</a:t>
            </a:r>
          </a:p>
          <a:p>
            <a:r>
              <a:rPr lang="en-US" sz="2300" b="1">
                <a:latin typeface="Franklin Gothic Medium" panose="020B0603020102020204" pitchFamily="34" charset="0"/>
              </a:rPr>
              <a:t>We handle ordering near memory to parallelize execution and minimize communication overhead to achieve better performance</a:t>
            </a:r>
          </a:p>
          <a:p>
            <a:r>
              <a:rPr lang="en-US" sz="2300" b="1">
                <a:latin typeface="Franklin Gothic Medium" panose="020B0603020102020204" pitchFamily="34" charset="0"/>
              </a:rPr>
              <a:t>Synchronization between devices is used to ensure crash consistency guarantees between devices</a:t>
            </a:r>
          </a:p>
          <a:p>
            <a:pPr marL="0" indent="0">
              <a:buNone/>
            </a:pPr>
            <a:r>
              <a:rPr lang="en-US" sz="3500">
                <a:latin typeface="Franklin Gothic Medium" panose="020B0603020102020204" pitchFamily="34" charset="0"/>
              </a:rPr>
              <a:t>Results with </a:t>
            </a:r>
            <a:r>
              <a:rPr lang="en-US" sz="3500">
                <a:solidFill>
                  <a:schemeClr val="accent5">
                    <a:lumMod val="75000"/>
                  </a:schemeClr>
                </a:solidFill>
                <a:latin typeface="Franklin Gothic Medium" panose="020B0603020102020204" pitchFamily="34" charset="0"/>
              </a:rPr>
              <a:t>real system </a:t>
            </a:r>
            <a:r>
              <a:rPr lang="en-US" sz="3500">
                <a:latin typeface="Franklin Gothic Medium" panose="020B0603020102020204" pitchFamily="34" charset="0"/>
              </a:rPr>
              <a:t>Implementation</a:t>
            </a:r>
          </a:p>
          <a:p>
            <a:r>
              <a:rPr lang="en-US" sz="2300" b="1">
                <a:solidFill>
                  <a:srgbClr val="FF0000"/>
                </a:solidFill>
                <a:latin typeface="Franklin Gothic Medium" panose="020B0603020102020204" pitchFamily="34" charset="0"/>
              </a:rPr>
              <a:t>4.3x - 9.8x speedup</a:t>
            </a:r>
            <a:r>
              <a:rPr lang="en-US" sz="2300" b="1">
                <a:latin typeface="Franklin Gothic Medium" panose="020B0603020102020204" pitchFamily="34" charset="0"/>
              </a:rPr>
              <a:t> for consistency mechanisms</a:t>
            </a:r>
          </a:p>
          <a:p>
            <a:r>
              <a:rPr lang="en-US" sz="2300" b="1">
                <a:solidFill>
                  <a:srgbClr val="FF0000"/>
                </a:solidFill>
                <a:latin typeface="Franklin Gothic Medium" panose="020B0603020102020204" pitchFamily="34" charset="0"/>
              </a:rPr>
              <a:t>1.22x - 1.35x speedup</a:t>
            </a:r>
            <a:r>
              <a:rPr lang="en-US" sz="2300" b="1">
                <a:latin typeface="Franklin Gothic Medium" panose="020B0603020102020204" pitchFamily="34" charset="0"/>
              </a:rPr>
              <a:t> for end-to-end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45A2E-8FDD-49CC-AFF8-5B8CC353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Summary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82922-C290-4DA3-915A-8E64315F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2475" y="6336774"/>
            <a:ext cx="400945" cy="365125"/>
          </a:xfrm>
        </p:spPr>
        <p:txBody>
          <a:bodyPr/>
          <a:lstStyle/>
          <a:p>
            <a:fld id="{D00B8447-1594-F147-88A6-2D9B928A4F79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62D69-A584-7260-EABD-ED6F5C9DF138}"/>
              </a:ext>
            </a:extLst>
          </p:cNvPr>
          <p:cNvSpPr txBox="1"/>
          <p:nvPr/>
        </p:nvSpPr>
        <p:spPr>
          <a:xfrm>
            <a:off x="721492" y="6196170"/>
            <a:ext cx="815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ranklin Gothic Medium" panose="020B0603020102020204" pitchFamily="34" charset="0"/>
              </a:rPr>
              <a:t>Artifact available at: </a:t>
            </a:r>
            <a:r>
              <a:rPr lang="en-US">
                <a:latin typeface="Franklin Gothic Medium" panose="020B0603020102020204" pitchFamily="34" charset="0"/>
                <a:hlinkClick r:id="rId2"/>
              </a:rPr>
              <a:t>https://github.com/Systems-ShiftLab/NearPMHW</a:t>
            </a:r>
            <a:r>
              <a:rPr lang="en-US">
                <a:latin typeface="Franklin Gothic Medium" panose="020B0603020102020204" pitchFamily="34" charset="0"/>
              </a:rPr>
              <a:t>		 	   </a:t>
            </a:r>
            <a:r>
              <a:rPr lang="en-US">
                <a:latin typeface="Franklin Gothic Medium" panose="020B0603020102020204" pitchFamily="34" charset="0"/>
                <a:hlinkClick r:id="rId3"/>
              </a:rPr>
              <a:t>https://github.com/Systems-ShiftLab/NearPMSW</a:t>
            </a:r>
            <a:endParaRPr lang="en-US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40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9077E4-DB0A-4A4A-87C6-8234E1F70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9404" cy="4351338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Crash consistent programs recover program state even after failure</a:t>
            </a:r>
          </a:p>
          <a:p>
            <a:r>
              <a:rPr lang="en-US">
                <a:latin typeface="Franklin Gothic Medium" panose="020B0603020102020204" pitchFamily="34" charset="0"/>
              </a:rPr>
              <a:t> This requires additional tracking of data and added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64F9B-AB50-0F4E-940D-C448BB6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3E9D0-0CC3-4098-97D6-408F1399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8447-1594-F147-88A6-2D9B928A4F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86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A2C6-7F32-174C-928D-B4CF28915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639199"/>
            <a:ext cx="11251096" cy="2387600"/>
          </a:xfrm>
        </p:spPr>
        <p:txBody>
          <a:bodyPr>
            <a:normAutofit/>
          </a:bodyPr>
          <a:lstStyle/>
          <a:p>
            <a:r>
              <a:rPr lang="en-US" sz="4000" i="0" dirty="0" err="1">
                <a:effectLst/>
                <a:latin typeface="Franklin Gothic Medium" panose="020B0603020102020204" pitchFamily="34" charset="0"/>
              </a:rPr>
              <a:t>NearPM</a:t>
            </a:r>
            <a:r>
              <a:rPr lang="en-US" sz="4000" i="0" dirty="0">
                <a:effectLst/>
                <a:latin typeface="Franklin Gothic Medium" panose="020B0603020102020204" pitchFamily="34" charset="0"/>
              </a:rPr>
              <a:t>: A Near-memory Processing System for Storage-class Applications </a:t>
            </a:r>
            <a:br>
              <a:rPr lang="en-US" sz="4000" i="0" dirty="0">
                <a:effectLst/>
                <a:latin typeface="Franklin Gothic Medium" panose="020B0603020102020204" pitchFamily="34" charset="0"/>
              </a:rPr>
            </a:br>
            <a:endParaRPr lang="en-US" sz="4000" dirty="0">
              <a:latin typeface="Franklin Gothic Medium" panose="020B0603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3DD17-DA6D-024B-9B3B-230BCFD86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646" y="4271346"/>
            <a:ext cx="11035004" cy="1655762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Yasas Seneviratne</a:t>
            </a:r>
            <a:r>
              <a:rPr lang="en-US">
                <a:latin typeface="Franklin Gothic Medium" panose="020B0603020102020204" pitchFamily="34" charset="0"/>
              </a:rPr>
              <a:t>, </a:t>
            </a:r>
            <a:r>
              <a:rPr lang="en-US" err="1">
                <a:latin typeface="Franklin Gothic Medium" panose="020B0603020102020204" pitchFamily="34" charset="0"/>
              </a:rPr>
              <a:t>Korakit</a:t>
            </a:r>
            <a:r>
              <a:rPr lang="en-US">
                <a:latin typeface="Franklin Gothic Medium" panose="020B0603020102020204" pitchFamily="34" charset="0"/>
              </a:rPr>
              <a:t> </a:t>
            </a:r>
            <a:r>
              <a:rPr lang="en-US" err="1">
                <a:latin typeface="Franklin Gothic Medium" panose="020B0603020102020204" pitchFamily="34" charset="0"/>
              </a:rPr>
              <a:t>Seemakhupt</a:t>
            </a:r>
            <a:r>
              <a:rPr lang="en-US">
                <a:latin typeface="Franklin Gothic Medium" panose="020B0603020102020204" pitchFamily="34" charset="0"/>
              </a:rPr>
              <a:t>, </a:t>
            </a:r>
            <a:r>
              <a:rPr lang="en-US" err="1">
                <a:latin typeface="Franklin Gothic Medium" panose="020B0603020102020204" pitchFamily="34" charset="0"/>
              </a:rPr>
              <a:t>Sihang</a:t>
            </a:r>
            <a:r>
              <a:rPr lang="en-US">
                <a:latin typeface="Franklin Gothic Medium" panose="020B0603020102020204" pitchFamily="34" charset="0"/>
              </a:rPr>
              <a:t> Liu, and Samira Khan</a:t>
            </a:r>
          </a:p>
          <a:p>
            <a:endParaRPr lang="en-US" b="1">
              <a:latin typeface="Franklin Gothic Medium" panose="020B0603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52171-FE18-DCB9-5F68-35CD4890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8" y="270042"/>
            <a:ext cx="1249068" cy="124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F42310-3ECB-4891-2037-A4851D07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608" y="270042"/>
            <a:ext cx="1249068" cy="124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BDDD2-B9E2-13D8-D1EC-9FEF003E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>
                <a:latin typeface="Franklin Gothic Book" panose="020B0503020102020204" pitchFamily="34" charset="0"/>
              </a:rPr>
              <a:t>50</a:t>
            </a:fld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E7FEC-DC12-8056-26D7-02317CC01E14}"/>
              </a:ext>
            </a:extLst>
          </p:cNvPr>
          <p:cNvSpPr txBox="1"/>
          <p:nvPr/>
        </p:nvSpPr>
        <p:spPr>
          <a:xfrm>
            <a:off x="133663" y="6033184"/>
            <a:ext cx="815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Medium" panose="020B0603020102020204" pitchFamily="34" charset="0"/>
                <a:hlinkClick r:id="rId5"/>
              </a:rPr>
              <a:t>https://github.com/Systems-ShiftLab/NearPMHW</a:t>
            </a:r>
            <a:r>
              <a:rPr lang="en-US" dirty="0">
                <a:latin typeface="Franklin Gothic Medium" panose="020B0603020102020204" pitchFamily="34" charset="0"/>
              </a:rPr>
              <a:t>		 	   </a:t>
            </a:r>
            <a:r>
              <a:rPr lang="en-US" dirty="0">
                <a:latin typeface="Franklin Gothic Medium" panose="020B0603020102020204" pitchFamily="34" charset="0"/>
                <a:hlinkClick r:id="rId6"/>
              </a:rPr>
              <a:t>https://github.com/Systems-ShiftLab/NearPMSW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4617F78-D5D3-AB9C-294F-12A5AFF8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45" y="4863972"/>
            <a:ext cx="1984310" cy="11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368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9406C9-9531-4ADB-B01F-9A63F1153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5587"/>
            <a:ext cx="10515600" cy="3645408"/>
          </a:xfrm>
        </p:spPr>
        <p:txBody>
          <a:bodyPr>
            <a:normAutofit/>
          </a:bodyPr>
          <a:lstStyle/>
          <a:p>
            <a:r>
              <a:rPr lang="en-US" sz="2600">
                <a:latin typeface="Franklin Gothic Medium" panose="020B0603020102020204" pitchFamily="34" charset="0"/>
              </a:rPr>
              <a:t>Scalability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85CEB3-82F7-428D-9777-A5279A5D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EAE53-B180-4066-BF42-55CA5957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6270" y="6402950"/>
            <a:ext cx="409823" cy="365125"/>
          </a:xfrm>
        </p:spPr>
        <p:txBody>
          <a:bodyPr/>
          <a:lstStyle/>
          <a:p>
            <a:fld id="{D00B8447-1594-F147-88A6-2D9B928A4F79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F9C12-D5A8-D312-C3F0-92FFC66F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0826"/>
            <a:ext cx="3934367" cy="2880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BA114-F05C-C131-E818-66FFC9CE5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83" y="2174289"/>
            <a:ext cx="6805127" cy="3086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ADB3D8-C755-2C66-9BDD-6716B10F5F90}"/>
              </a:ext>
            </a:extLst>
          </p:cNvPr>
          <p:cNvSpPr txBox="1"/>
          <p:nvPr/>
        </p:nvSpPr>
        <p:spPr>
          <a:xfrm>
            <a:off x="5971592" y="2211549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Franklin Gothic Medium" panose="020B0603020102020204" pitchFamily="34" charset="0"/>
              </a:rPr>
              <a:t>Number of threads:</a:t>
            </a:r>
            <a:endParaRPr lang="en-US" b="1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969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EFB0D485-889E-7395-9583-864D3FC45501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8548211" y="2360672"/>
            <a:ext cx="315009" cy="16277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BC85C04-EEB5-8D8A-76BD-31AEBC5B97DF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8548211" y="3171826"/>
            <a:ext cx="323270" cy="8165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C5AAF-16E8-DB51-E758-D897BFB0DB7B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8548211" y="3988383"/>
            <a:ext cx="32327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540962E-3872-D30E-3378-4E4BEBC753C4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8548211" y="3988383"/>
            <a:ext cx="315009" cy="8172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A29786-6F8E-6B5E-B06F-F75CE630694B}"/>
              </a:ext>
            </a:extLst>
          </p:cNvPr>
          <p:cNvSpPr/>
          <p:nvPr/>
        </p:nvSpPr>
        <p:spPr>
          <a:xfrm>
            <a:off x="2413193" y="2500907"/>
            <a:ext cx="6236941" cy="26147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15" name="Table 43">
            <a:extLst>
              <a:ext uri="{FF2B5EF4-FFF2-40B4-BE49-F238E27FC236}">
                <a16:creationId xmlns:a16="http://schemas.microsoft.com/office/drawing/2014/main" id="{043F1E22-0C75-9CF3-0255-64F8DA4B1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04358"/>
              </p:ext>
            </p:extLst>
          </p:nvPr>
        </p:nvGraphicFramePr>
        <p:xfrm>
          <a:off x="3965886" y="3311244"/>
          <a:ext cx="4630112" cy="1499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05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482571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  <a:gridCol w="1418436">
                  <a:extLst>
                    <a:ext uri="{9D8B030D-6E8A-4147-A177-3AD203B41FA5}">
                      <a16:colId xmlns:a16="http://schemas.microsoft.com/office/drawing/2014/main" val="3987919140"/>
                    </a:ext>
                  </a:extLst>
                </a:gridCol>
              </a:tblGrid>
              <a:tr h="366726">
                <a:tc gridSpan="3"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NearPM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 access table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015520"/>
                  </a:ext>
                </a:extLst>
              </a:tr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Franklin Gothic Medium" panose="020B0603020102020204" pitchFamily="34" charset="0"/>
                        </a:rPr>
                        <a:t>NearPM</a:t>
                      </a:r>
                      <a:r>
                        <a:rPr lang="en-US">
                          <a:latin typeface="Franklin Gothic Medium" panose="020B0603020102020204" pitchFamily="34" charset="0"/>
                        </a:rPr>
                        <a:t> unit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Read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Write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Franklin Gothic Medium" panose="020B06030201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Franklin Gothic Medium" panose="020B0603020102020204" pitchFamily="34" charset="0"/>
                        </a:rPr>
                        <a:t>0xA0 - 0xB0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Franklin Gothic Medium" panose="020B0603020102020204" pitchFamily="34" charset="0"/>
                        </a:rPr>
                        <a:t>0xC0 – 0xD0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529322-9BE5-E731-8317-05F3869A2079}"/>
              </a:ext>
            </a:extLst>
          </p:cNvPr>
          <p:cNvCxnSpPr>
            <a:cxnSpLocks/>
          </p:cNvCxnSpPr>
          <p:nvPr/>
        </p:nvCxnSpPr>
        <p:spPr>
          <a:xfrm flipV="1">
            <a:off x="1457325" y="5787889"/>
            <a:ext cx="8841299" cy="4026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BB108F-785A-0F5D-22C2-E35A41A73AA5}"/>
              </a:ext>
            </a:extLst>
          </p:cNvPr>
          <p:cNvSpPr/>
          <p:nvPr/>
        </p:nvSpPr>
        <p:spPr>
          <a:xfrm>
            <a:off x="2940129" y="5429336"/>
            <a:ext cx="4557951" cy="6922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EF4C-6B2F-FE66-3ABD-49FC6510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unit ordering handling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944DB-6364-1F8A-13AF-B12F8B68DEF1}"/>
              </a:ext>
            </a:extLst>
          </p:cNvPr>
          <p:cNvSpPr/>
          <p:nvPr/>
        </p:nvSpPr>
        <p:spPr>
          <a:xfrm>
            <a:off x="10108124" y="560070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D561E-1170-9D46-E930-9402545A8BF5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A9D82DA-D244-D928-A771-64119FFD7727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1457325" y="1854993"/>
            <a:ext cx="1435323" cy="39457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AB4EE2-D7EE-9555-EA48-2DC6267D20F6}"/>
              </a:ext>
            </a:extLst>
          </p:cNvPr>
          <p:cNvSpPr txBox="1"/>
          <p:nvPr/>
        </p:nvSpPr>
        <p:spPr>
          <a:xfrm>
            <a:off x="1005871" y="1243636"/>
            <a:ext cx="193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Memory mapped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command queue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64996E-1109-E562-AAE8-3C301FD2F23D}"/>
              </a:ext>
            </a:extLst>
          </p:cNvPr>
          <p:cNvSpPr txBox="1"/>
          <p:nvPr/>
        </p:nvSpPr>
        <p:spPr>
          <a:xfrm>
            <a:off x="4198269" y="6175605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Read write queue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1903A1B-3B9F-F173-15AA-0239C2EE6CD9}"/>
              </a:ext>
            </a:extLst>
          </p:cNvPr>
          <p:cNvCxnSpPr>
            <a:cxnSpLocks/>
          </p:cNvCxnSpPr>
          <p:nvPr/>
        </p:nvCxnSpPr>
        <p:spPr>
          <a:xfrm>
            <a:off x="5464397" y="1854994"/>
            <a:ext cx="291082" cy="65503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46423F8-8EAA-30EA-2CEE-EB95FC67A9DB}"/>
              </a:ext>
            </a:extLst>
          </p:cNvPr>
          <p:cNvSpPr/>
          <p:nvPr/>
        </p:nvSpPr>
        <p:spPr>
          <a:xfrm>
            <a:off x="4631530" y="541972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2C52CA-D2AA-88F7-A9DF-F8D9D6F75B1B}"/>
              </a:ext>
            </a:extLst>
          </p:cNvPr>
          <p:cNvSpPr/>
          <p:nvPr/>
        </p:nvSpPr>
        <p:spPr>
          <a:xfrm>
            <a:off x="5126829" y="541258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DA6E3A-B83F-1A14-9645-294A0AA3AFFB}"/>
              </a:ext>
            </a:extLst>
          </p:cNvPr>
          <p:cNvCxnSpPr>
            <a:cxnSpLocks/>
          </p:cNvCxnSpPr>
          <p:nvPr/>
        </p:nvCxnSpPr>
        <p:spPr>
          <a:xfrm flipV="1">
            <a:off x="3067705" y="4871758"/>
            <a:ext cx="0" cy="547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3AF6CB0-0B33-1CE4-5DEA-E6E07D940244}"/>
              </a:ext>
            </a:extLst>
          </p:cNvPr>
          <p:cNvSpPr txBox="1"/>
          <p:nvPr/>
        </p:nvSpPr>
        <p:spPr>
          <a:xfrm>
            <a:off x="472765" y="5412580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To/From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2992B42-015B-3B59-39CA-24B1E22408BC}"/>
              </a:ext>
            </a:extLst>
          </p:cNvPr>
          <p:cNvCxnSpPr>
            <a:cxnSpLocks/>
          </p:cNvCxnSpPr>
          <p:nvPr/>
        </p:nvCxnSpPr>
        <p:spPr>
          <a:xfrm>
            <a:off x="9805848" y="3171826"/>
            <a:ext cx="457724" cy="260984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7958DF3-79E1-992D-F5B6-9741F9594F57}"/>
              </a:ext>
            </a:extLst>
          </p:cNvPr>
          <p:cNvCxnSpPr>
            <a:cxnSpLocks/>
          </p:cNvCxnSpPr>
          <p:nvPr/>
        </p:nvCxnSpPr>
        <p:spPr>
          <a:xfrm>
            <a:off x="9797587" y="2360672"/>
            <a:ext cx="465985" cy="342100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C80AD93-5CB4-7086-1D43-BF0B54BF70F6}"/>
              </a:ext>
            </a:extLst>
          </p:cNvPr>
          <p:cNvCxnSpPr>
            <a:cxnSpLocks/>
          </p:cNvCxnSpPr>
          <p:nvPr/>
        </p:nvCxnSpPr>
        <p:spPr>
          <a:xfrm>
            <a:off x="9805848" y="3988384"/>
            <a:ext cx="457724" cy="179329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C6EE734-9E0F-BE1E-1D7E-9199F4E8DFDE}"/>
              </a:ext>
            </a:extLst>
          </p:cNvPr>
          <p:cNvCxnSpPr>
            <a:cxnSpLocks/>
          </p:cNvCxnSpPr>
          <p:nvPr/>
        </p:nvCxnSpPr>
        <p:spPr>
          <a:xfrm>
            <a:off x="9797585" y="4805664"/>
            <a:ext cx="465987" cy="97601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3A7E91-C770-2789-9CDE-DD7236FD48A8}"/>
              </a:ext>
            </a:extLst>
          </p:cNvPr>
          <p:cNvSpPr txBox="1"/>
          <p:nvPr/>
        </p:nvSpPr>
        <p:spPr>
          <a:xfrm>
            <a:off x="8568815" y="165342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err="1">
                <a:latin typeface="Franklin Gothic Medium" panose="020B0603020102020204" pitchFamily="34" charset="0"/>
              </a:rPr>
              <a:t>NearPM</a:t>
            </a:r>
            <a:r>
              <a:rPr lang="en-US" b="1">
                <a:latin typeface="Franklin Gothic Medium" panose="020B0603020102020204" pitchFamily="34" charset="0"/>
              </a:rPr>
              <a:t> units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19C878-D7A9-53E8-6604-E923BBFA3113}"/>
              </a:ext>
            </a:extLst>
          </p:cNvPr>
          <p:cNvSpPr/>
          <p:nvPr/>
        </p:nvSpPr>
        <p:spPr>
          <a:xfrm>
            <a:off x="8167211" y="3807408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507978-E038-BAFE-2655-0A960BC843AA}"/>
              </a:ext>
            </a:extLst>
          </p:cNvPr>
          <p:cNvSpPr/>
          <p:nvPr/>
        </p:nvSpPr>
        <p:spPr>
          <a:xfrm>
            <a:off x="5589125" y="53737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89FF164-4697-3587-E5D3-BB47FED80D53}"/>
              </a:ext>
            </a:extLst>
          </p:cNvPr>
          <p:cNvSpPr/>
          <p:nvPr/>
        </p:nvSpPr>
        <p:spPr>
          <a:xfrm>
            <a:off x="3178307" y="4506317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CE0210-08A1-CA6D-B552-1EFD9F738C24}"/>
              </a:ext>
            </a:extLst>
          </p:cNvPr>
          <p:cNvCxnSpPr>
            <a:cxnSpLocks/>
          </p:cNvCxnSpPr>
          <p:nvPr/>
        </p:nvCxnSpPr>
        <p:spPr>
          <a:xfrm>
            <a:off x="3446608" y="4868267"/>
            <a:ext cx="0" cy="551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BF017E-658B-E2C4-6E0F-AE25F1B03D96}"/>
              </a:ext>
            </a:extLst>
          </p:cNvPr>
          <p:cNvSpPr/>
          <p:nvPr/>
        </p:nvSpPr>
        <p:spPr>
          <a:xfrm>
            <a:off x="2476029" y="3555436"/>
            <a:ext cx="1448063" cy="13289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978B7-E7E2-6E4B-0542-84A79B61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52</a:t>
            </a:fld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F6807-77DD-8DC4-D5F3-6FA2FD20BF7F}"/>
              </a:ext>
            </a:extLst>
          </p:cNvPr>
          <p:cNvSpPr txBox="1"/>
          <p:nvPr/>
        </p:nvSpPr>
        <p:spPr>
          <a:xfrm>
            <a:off x="2558372" y="3826869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Buffer enable logic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57E3E2-BD5F-29D2-00E8-319600643028}"/>
              </a:ext>
            </a:extLst>
          </p:cNvPr>
          <p:cNvSpPr/>
          <p:nvPr/>
        </p:nvSpPr>
        <p:spPr>
          <a:xfrm>
            <a:off x="10300146" y="1779962"/>
            <a:ext cx="1639217" cy="4334255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A1EBE-1BD1-EC3E-08F1-5A0A97312B9A}"/>
              </a:ext>
            </a:extLst>
          </p:cNvPr>
          <p:cNvSpPr txBox="1"/>
          <p:nvPr/>
        </p:nvSpPr>
        <p:spPr>
          <a:xfrm>
            <a:off x="10807853" y="3818160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6F681-C637-B7B6-D5B1-A526DD79DA25}"/>
              </a:ext>
            </a:extLst>
          </p:cNvPr>
          <p:cNvSpPr/>
          <p:nvPr/>
        </p:nvSpPr>
        <p:spPr>
          <a:xfrm>
            <a:off x="2903698" y="1600063"/>
            <a:ext cx="2580333" cy="5367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5C9256-0417-B321-44F3-CF0B967AF022}"/>
              </a:ext>
            </a:extLst>
          </p:cNvPr>
          <p:cNvSpPr/>
          <p:nvPr/>
        </p:nvSpPr>
        <p:spPr>
          <a:xfrm>
            <a:off x="8874713" y="2068682"/>
            <a:ext cx="1038225" cy="5730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DE865D-2B5A-9A81-E8FB-7C60EF7705CB}"/>
              </a:ext>
            </a:extLst>
          </p:cNvPr>
          <p:cNvSpPr/>
          <p:nvPr/>
        </p:nvSpPr>
        <p:spPr>
          <a:xfrm>
            <a:off x="8879353" y="2877955"/>
            <a:ext cx="1038225" cy="5730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AFD0DD-677C-6324-2470-158854D1D612}"/>
              </a:ext>
            </a:extLst>
          </p:cNvPr>
          <p:cNvSpPr/>
          <p:nvPr/>
        </p:nvSpPr>
        <p:spPr>
          <a:xfrm>
            <a:off x="8871481" y="3711359"/>
            <a:ext cx="1038225" cy="5730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2862C24-D6A5-E169-B8D3-07FF6E077A67}"/>
              </a:ext>
            </a:extLst>
          </p:cNvPr>
          <p:cNvSpPr/>
          <p:nvPr/>
        </p:nvSpPr>
        <p:spPr>
          <a:xfrm>
            <a:off x="8871480" y="4522513"/>
            <a:ext cx="1038225" cy="5730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4AABDB-FBE8-972B-CDB2-12045F552CAE}"/>
              </a:ext>
            </a:extLst>
          </p:cNvPr>
          <p:cNvSpPr txBox="1"/>
          <p:nvPr/>
        </p:nvSpPr>
        <p:spPr>
          <a:xfrm>
            <a:off x="5678946" y="1467653"/>
            <a:ext cx="257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1. Check for dependencies before command dispatch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433DF8-7D5D-CC78-7475-76B35BC7286D}"/>
              </a:ext>
            </a:extLst>
          </p:cNvPr>
          <p:cNvSpPr txBox="1"/>
          <p:nvPr/>
        </p:nvSpPr>
        <p:spPr>
          <a:xfrm>
            <a:off x="5865015" y="1467974"/>
            <a:ext cx="25717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2. If there are dependencies delay dispatching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D512827-98E8-2CA6-7E43-60092DFBCACD}"/>
              </a:ext>
            </a:extLst>
          </p:cNvPr>
          <p:cNvSpPr/>
          <p:nvPr/>
        </p:nvSpPr>
        <p:spPr>
          <a:xfrm>
            <a:off x="3601016" y="1597722"/>
            <a:ext cx="1895479" cy="53677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CMD Read </a:t>
            </a:r>
          </a:p>
          <a:p>
            <a:pPr algn="ctr"/>
            <a:r>
              <a:rPr lang="en-US" b="1">
                <a:solidFill>
                  <a:srgbClr val="C00000"/>
                </a:solidFill>
              </a:rPr>
              <a:t>0xC4-0xD4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02E237-95A9-E2A3-206C-7C43F591BD61}"/>
              </a:ext>
            </a:extLst>
          </p:cNvPr>
          <p:cNvSpPr/>
          <p:nvPr/>
        </p:nvSpPr>
        <p:spPr>
          <a:xfrm>
            <a:off x="7190210" y="4097857"/>
            <a:ext cx="1389700" cy="29654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rgbClr val="FF0000"/>
                </a:solidFill>
                <a:latin typeface="Franklin Gothic Medium" panose="020B0603020102020204" pitchFamily="34" charset="0"/>
              </a:rPr>
              <a:t>0xC0 – 0xD0</a:t>
            </a:r>
          </a:p>
        </p:txBody>
      </p:sp>
    </p:spTree>
    <p:extLst>
      <p:ext uri="{BB962C8B-B14F-4D97-AF65-F5344CB8AC3E}">
        <p14:creationId xmlns:p14="http://schemas.microsoft.com/office/powerpoint/2010/main" val="184660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EFB0D485-889E-7395-9583-864D3FC45501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8548211" y="2360672"/>
            <a:ext cx="315009" cy="16277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BC85C04-EEB5-8D8A-76BD-31AEBC5B97DF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8548211" y="3171826"/>
            <a:ext cx="323270" cy="8165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C5AAF-16E8-DB51-E758-D897BFB0DB7B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8548211" y="3988383"/>
            <a:ext cx="32327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540962E-3872-D30E-3378-4E4BEBC753C4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8548211" y="3988383"/>
            <a:ext cx="315009" cy="8172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5A6209-39BD-027C-121E-1073124F6C1A}"/>
              </a:ext>
            </a:extLst>
          </p:cNvPr>
          <p:cNvSpPr/>
          <p:nvPr/>
        </p:nvSpPr>
        <p:spPr>
          <a:xfrm>
            <a:off x="2413193" y="2500907"/>
            <a:ext cx="6236941" cy="26147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529322-9BE5-E731-8317-05F3869A2079}"/>
              </a:ext>
            </a:extLst>
          </p:cNvPr>
          <p:cNvCxnSpPr>
            <a:cxnSpLocks/>
          </p:cNvCxnSpPr>
          <p:nvPr/>
        </p:nvCxnSpPr>
        <p:spPr>
          <a:xfrm flipV="1">
            <a:off x="1457325" y="5787889"/>
            <a:ext cx="8841299" cy="4026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BB108F-785A-0F5D-22C2-E35A41A73AA5}"/>
              </a:ext>
            </a:extLst>
          </p:cNvPr>
          <p:cNvSpPr/>
          <p:nvPr/>
        </p:nvSpPr>
        <p:spPr>
          <a:xfrm>
            <a:off x="2940129" y="5429336"/>
            <a:ext cx="4557951" cy="692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EF4C-6B2F-FE66-3ABD-49FC6510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ranklin Gothic Medium" panose="020B0603020102020204" pitchFamily="34" charset="0"/>
              </a:rPr>
              <a:t>NearPM</a:t>
            </a:r>
            <a:r>
              <a:rPr lang="en-US">
                <a:latin typeface="Franklin Gothic Medium" panose="020B0603020102020204" pitchFamily="34" charset="0"/>
              </a:rPr>
              <a:t> unit ordering handling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944DB-6364-1F8A-13AF-B12F8B68DEF1}"/>
              </a:ext>
            </a:extLst>
          </p:cNvPr>
          <p:cNvSpPr/>
          <p:nvPr/>
        </p:nvSpPr>
        <p:spPr>
          <a:xfrm>
            <a:off x="10108124" y="560070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D561E-1170-9D46-E930-9402545A8BF5}"/>
              </a:ext>
            </a:extLst>
          </p:cNvPr>
          <p:cNvSpPr/>
          <p:nvPr/>
        </p:nvSpPr>
        <p:spPr>
          <a:xfrm>
            <a:off x="1076324" y="561975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A9D82DA-D244-D928-A771-64119FFD7727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1457325" y="1854993"/>
            <a:ext cx="1435323" cy="39457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AB4EE2-D7EE-9555-EA48-2DC6267D20F6}"/>
              </a:ext>
            </a:extLst>
          </p:cNvPr>
          <p:cNvSpPr txBox="1"/>
          <p:nvPr/>
        </p:nvSpPr>
        <p:spPr>
          <a:xfrm>
            <a:off x="1005871" y="1243636"/>
            <a:ext cx="193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Memory mapped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command queue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64996E-1109-E562-AAE8-3C301FD2F23D}"/>
              </a:ext>
            </a:extLst>
          </p:cNvPr>
          <p:cNvSpPr txBox="1"/>
          <p:nvPr/>
        </p:nvSpPr>
        <p:spPr>
          <a:xfrm>
            <a:off x="4198269" y="6175605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Read write queue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1903A1B-3B9F-F173-15AA-0239C2EE6CD9}"/>
              </a:ext>
            </a:extLst>
          </p:cNvPr>
          <p:cNvCxnSpPr>
            <a:cxnSpLocks/>
          </p:cNvCxnSpPr>
          <p:nvPr/>
        </p:nvCxnSpPr>
        <p:spPr>
          <a:xfrm>
            <a:off x="5464397" y="1854994"/>
            <a:ext cx="291082" cy="65503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46423F8-8EAA-30EA-2CEE-EB95FC67A9DB}"/>
              </a:ext>
            </a:extLst>
          </p:cNvPr>
          <p:cNvSpPr/>
          <p:nvPr/>
        </p:nvSpPr>
        <p:spPr>
          <a:xfrm>
            <a:off x="4631530" y="541972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2C52CA-D2AA-88F7-A9DF-F8D9D6F75B1B}"/>
              </a:ext>
            </a:extLst>
          </p:cNvPr>
          <p:cNvSpPr/>
          <p:nvPr/>
        </p:nvSpPr>
        <p:spPr>
          <a:xfrm>
            <a:off x="5126829" y="5412580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DA6E3A-B83F-1A14-9645-294A0AA3AFFB}"/>
              </a:ext>
            </a:extLst>
          </p:cNvPr>
          <p:cNvCxnSpPr>
            <a:cxnSpLocks/>
          </p:cNvCxnSpPr>
          <p:nvPr/>
        </p:nvCxnSpPr>
        <p:spPr>
          <a:xfrm flipV="1">
            <a:off x="3067705" y="4871758"/>
            <a:ext cx="0" cy="547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6B2115-299E-11A8-0AAD-796159D57760}"/>
              </a:ext>
            </a:extLst>
          </p:cNvPr>
          <p:cNvSpPr txBox="1"/>
          <p:nvPr/>
        </p:nvSpPr>
        <p:spPr>
          <a:xfrm>
            <a:off x="4016198" y="4143047"/>
            <a:ext cx="224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Address monitor and </a:t>
            </a:r>
          </a:p>
          <a:p>
            <a:pPr algn="ctr"/>
            <a:r>
              <a:rPr lang="en-US" b="1"/>
              <a:t>buffer logic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30E85-8115-CDFB-1CA5-0E031C508867}"/>
              </a:ext>
            </a:extLst>
          </p:cNvPr>
          <p:cNvSpPr txBox="1"/>
          <p:nvPr/>
        </p:nvSpPr>
        <p:spPr>
          <a:xfrm>
            <a:off x="4901879" y="3840439"/>
            <a:ext cx="17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CMD dispatcher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AF6CB0-0B33-1CE4-5DEA-E6E07D940244}"/>
              </a:ext>
            </a:extLst>
          </p:cNvPr>
          <p:cNvSpPr txBox="1"/>
          <p:nvPr/>
        </p:nvSpPr>
        <p:spPr>
          <a:xfrm>
            <a:off x="472765" y="5412580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atin typeface="Franklin Gothic Medium" panose="020B0603020102020204" pitchFamily="34" charset="0"/>
              </a:rPr>
              <a:t>To/From </a:t>
            </a:r>
          </a:p>
          <a:p>
            <a:pPr algn="ctr"/>
            <a:r>
              <a:rPr lang="en-US" b="1">
                <a:latin typeface="Franklin Gothic Medium" panose="020B0603020102020204" pitchFamily="34" charset="0"/>
              </a:rPr>
              <a:t>CPU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2992B42-015B-3B59-39CA-24B1E22408BC}"/>
              </a:ext>
            </a:extLst>
          </p:cNvPr>
          <p:cNvCxnSpPr>
            <a:cxnSpLocks/>
          </p:cNvCxnSpPr>
          <p:nvPr/>
        </p:nvCxnSpPr>
        <p:spPr>
          <a:xfrm>
            <a:off x="9805848" y="3171826"/>
            <a:ext cx="457724" cy="260984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7958DF3-79E1-992D-F5B6-9741F9594F57}"/>
              </a:ext>
            </a:extLst>
          </p:cNvPr>
          <p:cNvCxnSpPr>
            <a:cxnSpLocks/>
          </p:cNvCxnSpPr>
          <p:nvPr/>
        </p:nvCxnSpPr>
        <p:spPr>
          <a:xfrm>
            <a:off x="9797587" y="2360672"/>
            <a:ext cx="465985" cy="342100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C80AD93-5CB4-7086-1D43-BF0B54BF70F6}"/>
              </a:ext>
            </a:extLst>
          </p:cNvPr>
          <p:cNvCxnSpPr>
            <a:cxnSpLocks/>
          </p:cNvCxnSpPr>
          <p:nvPr/>
        </p:nvCxnSpPr>
        <p:spPr>
          <a:xfrm>
            <a:off x="9805848" y="3988384"/>
            <a:ext cx="457724" cy="179329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C6EE734-9E0F-BE1E-1D7E-9199F4E8DFDE}"/>
              </a:ext>
            </a:extLst>
          </p:cNvPr>
          <p:cNvCxnSpPr>
            <a:cxnSpLocks/>
          </p:cNvCxnSpPr>
          <p:nvPr/>
        </p:nvCxnSpPr>
        <p:spPr>
          <a:xfrm>
            <a:off x="9797585" y="4805664"/>
            <a:ext cx="465987" cy="97601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3A7E91-C770-2789-9CDE-DD7236FD48A8}"/>
              </a:ext>
            </a:extLst>
          </p:cNvPr>
          <p:cNvSpPr txBox="1"/>
          <p:nvPr/>
        </p:nvSpPr>
        <p:spPr>
          <a:xfrm>
            <a:off x="8568815" y="165342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err="1">
                <a:latin typeface="Franklin Gothic Medium" panose="020B0603020102020204" pitchFamily="34" charset="0"/>
              </a:rPr>
              <a:t>NearPM</a:t>
            </a:r>
            <a:r>
              <a:rPr lang="en-US" b="1">
                <a:latin typeface="Franklin Gothic Medium" panose="020B0603020102020204" pitchFamily="34" charset="0"/>
              </a:rPr>
              <a:t> units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19C878-D7A9-53E8-6604-E923BBFA3113}"/>
              </a:ext>
            </a:extLst>
          </p:cNvPr>
          <p:cNvSpPr/>
          <p:nvPr/>
        </p:nvSpPr>
        <p:spPr>
          <a:xfrm>
            <a:off x="8167211" y="3807408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507978-E038-BAFE-2655-0A960BC843AA}"/>
              </a:ext>
            </a:extLst>
          </p:cNvPr>
          <p:cNvSpPr/>
          <p:nvPr/>
        </p:nvSpPr>
        <p:spPr>
          <a:xfrm>
            <a:off x="5589125" y="5373795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89FF164-4697-3587-E5D3-BB47FED80D53}"/>
              </a:ext>
            </a:extLst>
          </p:cNvPr>
          <p:cNvSpPr/>
          <p:nvPr/>
        </p:nvSpPr>
        <p:spPr>
          <a:xfrm>
            <a:off x="3178307" y="4506317"/>
            <a:ext cx="381000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CE0210-08A1-CA6D-B552-1EFD9F738C24}"/>
              </a:ext>
            </a:extLst>
          </p:cNvPr>
          <p:cNvCxnSpPr>
            <a:cxnSpLocks/>
          </p:cNvCxnSpPr>
          <p:nvPr/>
        </p:nvCxnSpPr>
        <p:spPr>
          <a:xfrm>
            <a:off x="3446608" y="4868267"/>
            <a:ext cx="0" cy="551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BF017E-658B-E2C4-6E0F-AE25F1B03D96}"/>
              </a:ext>
            </a:extLst>
          </p:cNvPr>
          <p:cNvSpPr/>
          <p:nvPr/>
        </p:nvSpPr>
        <p:spPr>
          <a:xfrm>
            <a:off x="2476029" y="3555436"/>
            <a:ext cx="1448063" cy="13289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978B7-E7E2-6E4B-0542-84A79B61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F75C-9BA1-4B7B-81AF-CA683AFF0BEC}" type="slidenum">
              <a:rPr lang="en-US" smtClean="0"/>
              <a:t>53</a:t>
            </a:fld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F6807-77DD-8DC4-D5F3-6FA2FD20BF7F}"/>
              </a:ext>
            </a:extLst>
          </p:cNvPr>
          <p:cNvSpPr txBox="1"/>
          <p:nvPr/>
        </p:nvSpPr>
        <p:spPr>
          <a:xfrm>
            <a:off x="2558372" y="3826869"/>
            <a:ext cx="131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Buffer enable logic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57E3E2-BD5F-29D2-00E8-319600643028}"/>
              </a:ext>
            </a:extLst>
          </p:cNvPr>
          <p:cNvSpPr/>
          <p:nvPr/>
        </p:nvSpPr>
        <p:spPr>
          <a:xfrm>
            <a:off x="10300146" y="1779962"/>
            <a:ext cx="1639217" cy="4334255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A1EBE-1BD1-EC3E-08F1-5A0A97312B9A}"/>
              </a:ext>
            </a:extLst>
          </p:cNvPr>
          <p:cNvSpPr txBox="1"/>
          <p:nvPr/>
        </p:nvSpPr>
        <p:spPr>
          <a:xfrm>
            <a:off x="10807853" y="3818160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PM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6F681-C637-B7B6-D5B1-A526DD79DA25}"/>
              </a:ext>
            </a:extLst>
          </p:cNvPr>
          <p:cNvSpPr/>
          <p:nvPr/>
        </p:nvSpPr>
        <p:spPr>
          <a:xfrm>
            <a:off x="2903698" y="1600063"/>
            <a:ext cx="2580333" cy="5367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5C9256-0417-B321-44F3-CF0B967AF022}"/>
              </a:ext>
            </a:extLst>
          </p:cNvPr>
          <p:cNvSpPr/>
          <p:nvPr/>
        </p:nvSpPr>
        <p:spPr>
          <a:xfrm>
            <a:off x="8874713" y="2068682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DE865D-2B5A-9A81-E8FB-7C60EF7705CB}"/>
              </a:ext>
            </a:extLst>
          </p:cNvPr>
          <p:cNvSpPr/>
          <p:nvPr/>
        </p:nvSpPr>
        <p:spPr>
          <a:xfrm>
            <a:off x="8879353" y="2877955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AFD0DD-677C-6324-2470-158854D1D612}"/>
              </a:ext>
            </a:extLst>
          </p:cNvPr>
          <p:cNvSpPr/>
          <p:nvPr/>
        </p:nvSpPr>
        <p:spPr>
          <a:xfrm>
            <a:off x="8871481" y="3711359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2862C24-D6A5-E169-B8D3-07FF6E077A67}"/>
              </a:ext>
            </a:extLst>
          </p:cNvPr>
          <p:cNvSpPr/>
          <p:nvPr/>
        </p:nvSpPr>
        <p:spPr>
          <a:xfrm>
            <a:off x="8871480" y="4522513"/>
            <a:ext cx="1038225" cy="573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NDPU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41145-24B9-E4B7-CBE8-237DC384DEA2}"/>
              </a:ext>
            </a:extLst>
          </p:cNvPr>
          <p:cNvSpPr txBox="1"/>
          <p:nvPr/>
        </p:nvSpPr>
        <p:spPr>
          <a:xfrm>
            <a:off x="5865015" y="1467974"/>
            <a:ext cx="25717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3. Execute after dependent CMD complete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BB2B9D-34E9-2D00-130A-877B68FC9C64}"/>
              </a:ext>
            </a:extLst>
          </p:cNvPr>
          <p:cNvSpPr/>
          <p:nvPr/>
        </p:nvSpPr>
        <p:spPr>
          <a:xfrm>
            <a:off x="512344" y="5813160"/>
            <a:ext cx="11036969" cy="940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Franklin Gothic Medium" panose="020B0603020102020204" pitchFamily="34" charset="0"/>
              </a:rPr>
              <a:t>NearPM</a:t>
            </a:r>
            <a:r>
              <a:rPr lang="en-US" sz="3200" b="1" dirty="0">
                <a:latin typeface="Franklin Gothic Medium" panose="020B0603020102020204" pitchFamily="34" charset="0"/>
              </a:rPr>
              <a:t> handles ordering between </a:t>
            </a:r>
            <a:r>
              <a:rPr lang="en-US" sz="3200" b="1" dirty="0" err="1">
                <a:latin typeface="Franklin Gothic Medium" panose="020B0603020102020204" pitchFamily="34" charset="0"/>
              </a:rPr>
              <a:t>NearPM</a:t>
            </a:r>
            <a:r>
              <a:rPr lang="en-US" sz="3200" b="1" dirty="0">
                <a:latin typeface="Franklin Gothic Medium" panose="020B0603020102020204" pitchFamily="34" charset="0"/>
              </a:rPr>
              <a:t> units</a:t>
            </a:r>
          </a:p>
        </p:txBody>
      </p:sp>
      <p:graphicFrame>
        <p:nvGraphicFramePr>
          <p:cNvPr id="19" name="Table 43">
            <a:extLst>
              <a:ext uri="{FF2B5EF4-FFF2-40B4-BE49-F238E27FC236}">
                <a16:creationId xmlns:a16="http://schemas.microsoft.com/office/drawing/2014/main" id="{A6E1D29D-D934-2B62-EF6C-E73EE956B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00116"/>
              </p:ext>
            </p:extLst>
          </p:nvPr>
        </p:nvGraphicFramePr>
        <p:xfrm>
          <a:off x="3965886" y="3311244"/>
          <a:ext cx="4630112" cy="1499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05">
                  <a:extLst>
                    <a:ext uri="{9D8B030D-6E8A-4147-A177-3AD203B41FA5}">
                      <a16:colId xmlns:a16="http://schemas.microsoft.com/office/drawing/2014/main" val="1527444930"/>
                    </a:ext>
                  </a:extLst>
                </a:gridCol>
                <a:gridCol w="1482571">
                  <a:extLst>
                    <a:ext uri="{9D8B030D-6E8A-4147-A177-3AD203B41FA5}">
                      <a16:colId xmlns:a16="http://schemas.microsoft.com/office/drawing/2014/main" val="2988407694"/>
                    </a:ext>
                  </a:extLst>
                </a:gridCol>
                <a:gridCol w="1418436">
                  <a:extLst>
                    <a:ext uri="{9D8B030D-6E8A-4147-A177-3AD203B41FA5}">
                      <a16:colId xmlns:a16="http://schemas.microsoft.com/office/drawing/2014/main" val="3987919140"/>
                    </a:ext>
                  </a:extLst>
                </a:gridCol>
              </a:tblGrid>
              <a:tr h="366726">
                <a:tc gridSpan="3"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NearPM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 access table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015520"/>
                  </a:ext>
                </a:extLst>
              </a:tr>
              <a:tr h="399017"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Franklin Gothic Medium" panose="020B0603020102020204" pitchFamily="34" charset="0"/>
                        </a:rPr>
                        <a:t>NearPM</a:t>
                      </a:r>
                      <a:r>
                        <a:rPr lang="en-US">
                          <a:latin typeface="Franklin Gothic Medium" panose="020B0603020102020204" pitchFamily="34" charset="0"/>
                        </a:rPr>
                        <a:t> unit ID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Read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Write 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57769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ranklin Gothic Medium" panose="020B0603020102020204" pitchFamily="34" charset="0"/>
                        </a:rPr>
                        <a:t>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909422"/>
                  </a:ext>
                </a:extLst>
              </a:tr>
              <a:tr h="366726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B050"/>
                          </a:solidFill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B050"/>
                          </a:solidFill>
                          <a:latin typeface="Franklin Gothic Medium" panose="020B0603020102020204" pitchFamily="34" charset="0"/>
                        </a:rPr>
                        <a:t>0xC4 – 0xD4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rgbClr val="00B050"/>
                          </a:solidFill>
                          <a:latin typeface="Franklin Gothic Medium" panose="020B0603020102020204" pitchFamily="34" charset="0"/>
                        </a:rPr>
                        <a:t>0xE0 -0xF0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3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45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D64F9B-AB50-0F4E-940D-C448BB6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Background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A50E0B-62A3-4A5A-A6F1-988FEC58AADA}"/>
              </a:ext>
            </a:extLst>
          </p:cNvPr>
          <p:cNvSpPr/>
          <p:nvPr/>
        </p:nvSpPr>
        <p:spPr>
          <a:xfrm>
            <a:off x="5871815" y="3838811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New value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B84A93-87FB-4D97-84C8-40A184982598}"/>
              </a:ext>
            </a:extLst>
          </p:cNvPr>
          <p:cNvSpPr/>
          <p:nvPr/>
        </p:nvSpPr>
        <p:spPr>
          <a:xfrm>
            <a:off x="8919487" y="3838811"/>
            <a:ext cx="2462463" cy="172897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DA211-4080-4518-8CA8-29F038505CB7}"/>
              </a:ext>
            </a:extLst>
          </p:cNvPr>
          <p:cNvSpPr txBox="1"/>
          <p:nvPr/>
        </p:nvSpPr>
        <p:spPr>
          <a:xfrm>
            <a:off x="9380697" y="3983190"/>
            <a:ext cx="154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Undo log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4EF97-03A8-4404-96DB-D5385A34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8447-1594-F147-88A6-2D9B928A4F79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5DDCD-693E-FAEB-FFE7-59F12A6F4EB8}"/>
              </a:ext>
            </a:extLst>
          </p:cNvPr>
          <p:cNvSpPr/>
          <p:nvPr/>
        </p:nvSpPr>
        <p:spPr>
          <a:xfrm>
            <a:off x="1152555" y="3838811"/>
            <a:ext cx="4239918" cy="1569660"/>
          </a:xfrm>
          <a:prstGeom prst="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generate_metadata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copy_origin_to_ulog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update();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delete_log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9DD9E45-C375-43F9-92F6-F6B7CE31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9404" cy="4351338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Crash consistent programs recover program state even after failure</a:t>
            </a:r>
          </a:p>
          <a:p>
            <a:r>
              <a:rPr lang="en-US">
                <a:latin typeface="Franklin Gothic Medium" panose="020B0603020102020204" pitchFamily="34" charset="0"/>
              </a:rPr>
              <a:t> This requires additional tracking of data and added operations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11B2C4-C60E-3FB6-690A-0872237C7DA6}"/>
              </a:ext>
            </a:extLst>
          </p:cNvPr>
          <p:cNvSpPr/>
          <p:nvPr/>
        </p:nvSpPr>
        <p:spPr>
          <a:xfrm>
            <a:off x="5871815" y="4990076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Old value</a:t>
            </a:r>
          </a:p>
        </p:txBody>
      </p:sp>
    </p:spTree>
    <p:extLst>
      <p:ext uri="{BB962C8B-B14F-4D97-AF65-F5344CB8AC3E}">
        <p14:creationId xmlns:p14="http://schemas.microsoft.com/office/powerpoint/2010/main" val="13296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238A6C2-9187-DB4E-7E15-4BE5CC69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9404" cy="4351338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Crash consistent programs recover program state even after failure</a:t>
            </a:r>
          </a:p>
          <a:p>
            <a:r>
              <a:rPr lang="en-US">
                <a:latin typeface="Franklin Gothic Medium" panose="020B0603020102020204" pitchFamily="34" charset="0"/>
              </a:rPr>
              <a:t> This requires additional tracking of data and added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64F9B-AB50-0F4E-940D-C448BB6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Background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0A4C95-827D-403F-931B-BC71109A0EFC}"/>
              </a:ext>
            </a:extLst>
          </p:cNvPr>
          <p:cNvSpPr/>
          <p:nvPr/>
        </p:nvSpPr>
        <p:spPr>
          <a:xfrm>
            <a:off x="8995686" y="4444855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Metadata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68063-85E9-4DCE-8E09-779FEB3F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8447-1594-F147-88A6-2D9B928A4F79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DA92B4-9708-747E-8C08-CA964218CC7C}"/>
              </a:ext>
            </a:extLst>
          </p:cNvPr>
          <p:cNvSpPr/>
          <p:nvPr/>
        </p:nvSpPr>
        <p:spPr>
          <a:xfrm>
            <a:off x="5871815" y="3838811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New value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068AAA-4D47-0718-BDA1-24CCA8720FB0}"/>
              </a:ext>
            </a:extLst>
          </p:cNvPr>
          <p:cNvSpPr/>
          <p:nvPr/>
        </p:nvSpPr>
        <p:spPr>
          <a:xfrm>
            <a:off x="8919487" y="3838811"/>
            <a:ext cx="2462463" cy="172897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3E842-68D8-E9D0-A129-00C4D5BB449A}"/>
              </a:ext>
            </a:extLst>
          </p:cNvPr>
          <p:cNvSpPr txBox="1"/>
          <p:nvPr/>
        </p:nvSpPr>
        <p:spPr>
          <a:xfrm>
            <a:off x="9380697" y="3983190"/>
            <a:ext cx="154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Undo log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3777C-ECC3-FD63-8569-52DDB988186D}"/>
              </a:ext>
            </a:extLst>
          </p:cNvPr>
          <p:cNvSpPr/>
          <p:nvPr/>
        </p:nvSpPr>
        <p:spPr>
          <a:xfrm>
            <a:off x="1152555" y="3838811"/>
            <a:ext cx="4239918" cy="1569660"/>
          </a:xfrm>
          <a:prstGeom prst="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generate_metadata</a:t>
            </a:r>
            <a:r>
              <a:rPr lang="en-US" sz="2400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copy_origin_to_ulog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update();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delete_log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3640E2-4B55-DDCB-97DB-4A3EF46BB9A6}"/>
              </a:ext>
            </a:extLst>
          </p:cNvPr>
          <p:cNvSpPr/>
          <p:nvPr/>
        </p:nvSpPr>
        <p:spPr>
          <a:xfrm>
            <a:off x="5871815" y="4990076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Old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44A53-4FF3-F101-58DD-0FE3F523C5B5}"/>
              </a:ext>
            </a:extLst>
          </p:cNvPr>
          <p:cNvSpPr txBox="1"/>
          <p:nvPr/>
        </p:nvSpPr>
        <p:spPr>
          <a:xfrm>
            <a:off x="7358959" y="5688557"/>
            <a:ext cx="4462926" cy="40011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en-US" sz="2000" b="0" i="0" u="none" strike="noStrike">
                <a:solidFill>
                  <a:schemeClr val="accent1"/>
                </a:solidFill>
                <a:effectLst/>
                <a:latin typeface="Franklin Gothic Medium" panose="020B0603020102020204" pitchFamily="34" charset="0"/>
              </a:rPr>
              <a:t>object ID, commit status, log offset etc.</a:t>
            </a:r>
            <a:endParaRPr lang="en-US" sz="2000">
              <a:solidFill>
                <a:schemeClr val="accent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41295E-5839-EF32-C6D4-0796075E7D2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358959" y="4685487"/>
            <a:ext cx="1636727" cy="101276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40C37-32EC-919C-DADD-A4056301D68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11305749" y="4685487"/>
            <a:ext cx="516136" cy="101276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4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B9A3CB27-B7CD-3CE9-237C-443F9CD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9404" cy="4351338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Crash consistent programs recover program state even after failure</a:t>
            </a:r>
          </a:p>
          <a:p>
            <a:r>
              <a:rPr lang="en-US">
                <a:latin typeface="Franklin Gothic Medium" panose="020B0603020102020204" pitchFamily="34" charset="0"/>
              </a:rPr>
              <a:t> This requires additional tracking of data and added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64F9B-AB50-0F4E-940D-C448BB6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Background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B397AE-E592-4AE5-8BEC-E56D86FC9962}"/>
              </a:ext>
            </a:extLst>
          </p:cNvPr>
          <p:cNvSpPr/>
          <p:nvPr/>
        </p:nvSpPr>
        <p:spPr>
          <a:xfrm>
            <a:off x="8989731" y="4990077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Old value copy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FF1-487B-489D-AD40-52E646B6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8447-1594-F147-88A6-2D9B928A4F79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B61E3C-6350-01E3-CF2E-44B851E21820}"/>
              </a:ext>
            </a:extLst>
          </p:cNvPr>
          <p:cNvSpPr/>
          <p:nvPr/>
        </p:nvSpPr>
        <p:spPr>
          <a:xfrm>
            <a:off x="8995686" y="4444855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Metadata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37931E6-2D25-51B7-3FD9-654EB0363A8D}"/>
              </a:ext>
            </a:extLst>
          </p:cNvPr>
          <p:cNvSpPr/>
          <p:nvPr/>
        </p:nvSpPr>
        <p:spPr>
          <a:xfrm>
            <a:off x="5871815" y="3838811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New value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1AB021-2BA4-F15D-677D-D4D8A4338DCE}"/>
              </a:ext>
            </a:extLst>
          </p:cNvPr>
          <p:cNvSpPr/>
          <p:nvPr/>
        </p:nvSpPr>
        <p:spPr>
          <a:xfrm>
            <a:off x="8919487" y="3838811"/>
            <a:ext cx="2462463" cy="172897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43EEB9-C7F5-8FC4-0EF0-E06535B11C5A}"/>
              </a:ext>
            </a:extLst>
          </p:cNvPr>
          <p:cNvSpPr/>
          <p:nvPr/>
        </p:nvSpPr>
        <p:spPr>
          <a:xfrm>
            <a:off x="5871815" y="4990076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Old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DC3C-3131-2C89-9D8E-F5D300449D9F}"/>
              </a:ext>
            </a:extLst>
          </p:cNvPr>
          <p:cNvSpPr txBox="1"/>
          <p:nvPr/>
        </p:nvSpPr>
        <p:spPr>
          <a:xfrm>
            <a:off x="9380697" y="3983190"/>
            <a:ext cx="154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Undo log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EE5B94-3C31-FEF4-D19F-0DEDA3FCF2F3}"/>
              </a:ext>
            </a:extLst>
          </p:cNvPr>
          <p:cNvSpPr/>
          <p:nvPr/>
        </p:nvSpPr>
        <p:spPr>
          <a:xfrm>
            <a:off x="1152555" y="3838811"/>
            <a:ext cx="4239918" cy="1569660"/>
          </a:xfrm>
          <a:prstGeom prst="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generate_metadata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copy_origin_to_ulog</a:t>
            </a:r>
            <a:r>
              <a:rPr lang="en-US" sz="2400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update();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delete_log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4E8C0F-F205-E053-87BA-54667CB4B27E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8181878" y="5230708"/>
            <a:ext cx="80785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4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B9A3CB27-B7CD-3CE9-237C-443F9CD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9404" cy="4351338"/>
          </a:xfrm>
        </p:spPr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Crash consistent programs recover program state even after failure</a:t>
            </a:r>
          </a:p>
          <a:p>
            <a:r>
              <a:rPr lang="en-US">
                <a:latin typeface="Franklin Gothic Medium" panose="020B0603020102020204" pitchFamily="34" charset="0"/>
              </a:rPr>
              <a:t> This requires additional tracking of data and added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64F9B-AB50-0F4E-940D-C448BB67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 panose="020B0603020102020204" pitchFamily="34" charset="0"/>
              </a:rPr>
              <a:t>Background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B397AE-E592-4AE5-8BEC-E56D86FC9962}"/>
              </a:ext>
            </a:extLst>
          </p:cNvPr>
          <p:cNvSpPr/>
          <p:nvPr/>
        </p:nvSpPr>
        <p:spPr>
          <a:xfrm>
            <a:off x="8989731" y="4990077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Old value copy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FF1-487B-489D-AD40-52E646B6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8447-1594-F147-88A6-2D9B928A4F79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B61E3C-6350-01E3-CF2E-44B851E21820}"/>
              </a:ext>
            </a:extLst>
          </p:cNvPr>
          <p:cNvSpPr/>
          <p:nvPr/>
        </p:nvSpPr>
        <p:spPr>
          <a:xfrm>
            <a:off x="8995686" y="4444855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Metadata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37931E6-2D25-51B7-3FD9-654EB0363A8D}"/>
              </a:ext>
            </a:extLst>
          </p:cNvPr>
          <p:cNvSpPr/>
          <p:nvPr/>
        </p:nvSpPr>
        <p:spPr>
          <a:xfrm>
            <a:off x="5871815" y="3838811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New value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1AB021-2BA4-F15D-677D-D4D8A4338DCE}"/>
              </a:ext>
            </a:extLst>
          </p:cNvPr>
          <p:cNvSpPr/>
          <p:nvPr/>
        </p:nvSpPr>
        <p:spPr>
          <a:xfrm>
            <a:off x="8919487" y="3838811"/>
            <a:ext cx="2462463" cy="172897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43EEB9-C7F5-8FC4-0EF0-E06535B11C5A}"/>
              </a:ext>
            </a:extLst>
          </p:cNvPr>
          <p:cNvSpPr/>
          <p:nvPr/>
        </p:nvSpPr>
        <p:spPr>
          <a:xfrm>
            <a:off x="5871815" y="4990076"/>
            <a:ext cx="2310063" cy="48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Old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DC3C-3131-2C89-9D8E-F5D300449D9F}"/>
              </a:ext>
            </a:extLst>
          </p:cNvPr>
          <p:cNvSpPr txBox="1"/>
          <p:nvPr/>
        </p:nvSpPr>
        <p:spPr>
          <a:xfrm>
            <a:off x="9380697" y="3983190"/>
            <a:ext cx="154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Franklin Gothic Medium" panose="020B0603020102020204" pitchFamily="34" charset="0"/>
              </a:rPr>
              <a:t>Undo log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EE5B94-3C31-FEF4-D19F-0DEDA3FCF2F3}"/>
              </a:ext>
            </a:extLst>
          </p:cNvPr>
          <p:cNvSpPr/>
          <p:nvPr/>
        </p:nvSpPr>
        <p:spPr>
          <a:xfrm>
            <a:off x="1152555" y="3838811"/>
            <a:ext cx="4239918" cy="1569660"/>
          </a:xfrm>
          <a:prstGeom prst="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generate_metadata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copy_origin_to_ulog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update();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delete_log</a:t>
            </a:r>
            <a:r>
              <a:rPr lang="en-US"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F28685-9586-7ACA-52CB-62925BB5F3CC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7026847" y="4320074"/>
            <a:ext cx="0" cy="6700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7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8.5|7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d48e0f-2666-4822-ab27-25e4436b24b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E2BD5F96F1714780F3AB8026738C6B" ma:contentTypeVersion="6" ma:contentTypeDescription="Create a new document." ma:contentTypeScope="" ma:versionID="8c0a1aa14ebdec5bc3714889133658d3">
  <xsd:schema xmlns:xsd="http://www.w3.org/2001/XMLSchema" xmlns:xs="http://www.w3.org/2001/XMLSchema" xmlns:p="http://schemas.microsoft.com/office/2006/metadata/properties" xmlns:ns3="94d48e0f-2666-4822-ab27-25e4436b24b3" xmlns:ns4="42a4262a-276d-482b-be9a-a7e2fc85c1c9" targetNamespace="http://schemas.microsoft.com/office/2006/metadata/properties" ma:root="true" ma:fieldsID="f3a9c470bc20665bf644fd01c5be578e" ns3:_="" ns4:_="">
    <xsd:import namespace="94d48e0f-2666-4822-ab27-25e4436b24b3"/>
    <xsd:import namespace="42a4262a-276d-482b-be9a-a7e2fc85c1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48e0f-2666-4822-ab27-25e4436b2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4262a-276d-482b-be9a-a7e2fc85c1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5D9B50-E364-43D4-8954-496340841E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99FC16-B881-4643-AB85-E1BB8C98E5A1}">
  <ds:schemaRefs>
    <ds:schemaRef ds:uri="http://purl.org/dc/dcmitype/"/>
    <ds:schemaRef ds:uri="http://purl.org/dc/terms/"/>
    <ds:schemaRef ds:uri="http://www.w3.org/XML/1998/namespace"/>
    <ds:schemaRef ds:uri="94d48e0f-2666-4822-ab27-25e4436b24b3"/>
    <ds:schemaRef ds:uri="http://schemas.microsoft.com/office/2006/documentManagement/types"/>
    <ds:schemaRef ds:uri="http://schemas.microsoft.com/office/infopath/2007/PartnerControls"/>
    <ds:schemaRef ds:uri="42a4262a-276d-482b-be9a-a7e2fc85c1c9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F176CB6-47C1-4C11-BCB7-CA27CCF93C34}">
  <ds:schemaRefs>
    <ds:schemaRef ds:uri="42a4262a-276d-482b-be9a-a7e2fc85c1c9"/>
    <ds:schemaRef ds:uri="94d48e0f-2666-4822-ab27-25e4436b24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3353</Words>
  <Application>Microsoft Office PowerPoint</Application>
  <PresentationFormat>Widescreen</PresentationFormat>
  <Paragraphs>976</Paragraphs>
  <Slides>53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Franklin Gothic Book</vt:lpstr>
      <vt:lpstr>Franklin Gothic Medium</vt:lpstr>
      <vt:lpstr>Office Theme</vt:lpstr>
      <vt:lpstr>NearPM: A Near-memory Processing System for Storage-class Applications  </vt:lpstr>
      <vt:lpstr>Summary </vt:lpstr>
      <vt:lpstr>Outline</vt:lpstr>
      <vt:lpstr>Persistent Memory</vt:lpstr>
      <vt:lpstr>Background</vt:lpstr>
      <vt:lpstr>Background</vt:lpstr>
      <vt:lpstr>Background</vt:lpstr>
      <vt:lpstr>Background</vt:lpstr>
      <vt:lpstr>Background</vt:lpstr>
      <vt:lpstr>Background</vt:lpstr>
      <vt:lpstr>Motivation</vt:lpstr>
      <vt:lpstr>Motivation</vt:lpstr>
      <vt:lpstr>Observation</vt:lpstr>
      <vt:lpstr>Observation</vt:lpstr>
      <vt:lpstr>Outline</vt:lpstr>
      <vt:lpstr>Challenges and Key ideas</vt:lpstr>
      <vt:lpstr>Challenges and Key ideas</vt:lpstr>
      <vt:lpstr>Ordering in crash consistent programs</vt:lpstr>
      <vt:lpstr>Ordering in crash consistent programs</vt:lpstr>
      <vt:lpstr>PowerPoint Presentation</vt:lpstr>
      <vt:lpstr>PowerPoint Presentation</vt:lpstr>
      <vt:lpstr>PowerPoint Presentation</vt:lpstr>
      <vt:lpstr>Challenges and Key ideas</vt:lpstr>
      <vt:lpstr>Ordering between multiple devices</vt:lpstr>
      <vt:lpstr>Ordering between multiple devices</vt:lpstr>
      <vt:lpstr>Naïve solution: CPU-centric ordering</vt:lpstr>
      <vt:lpstr>PPO: NDP-NDP partitioned persist ordering</vt:lpstr>
      <vt:lpstr>Outline</vt:lpstr>
      <vt:lpstr>Implementation Overview</vt:lpstr>
      <vt:lpstr>Implementation Overview</vt:lpstr>
      <vt:lpstr>NearPM Architecture</vt:lpstr>
      <vt:lpstr>NearPM unit Architecture</vt:lpstr>
      <vt:lpstr>Implementation Overview</vt:lpstr>
      <vt:lpstr>CPU-NearPM ordering handling </vt:lpstr>
      <vt:lpstr>CPU-NearPM ordering handling </vt:lpstr>
      <vt:lpstr>Implementation Overview</vt:lpstr>
      <vt:lpstr>Ordering handling between NearPM devices</vt:lpstr>
      <vt:lpstr>Ordering handling between NearPM devices</vt:lpstr>
      <vt:lpstr>Ordering handling between NearPM devices</vt:lpstr>
      <vt:lpstr>Ordering handling between NearPM devices</vt:lpstr>
      <vt:lpstr>Ordering handling between NearPM devices</vt:lpstr>
      <vt:lpstr>NearPM Software interface</vt:lpstr>
      <vt:lpstr>Outline</vt:lpstr>
      <vt:lpstr>Workloads</vt:lpstr>
      <vt:lpstr>Evaluation</vt:lpstr>
      <vt:lpstr>Evaluation</vt:lpstr>
      <vt:lpstr>Results: Crash consistency regions </vt:lpstr>
      <vt:lpstr>Results: Whole program</vt:lpstr>
      <vt:lpstr>Summary </vt:lpstr>
      <vt:lpstr>NearPM: A Near-memory Processing System for Storage-class Applications  </vt:lpstr>
      <vt:lpstr>Results</vt:lpstr>
      <vt:lpstr>NearPM unit ordering handling </vt:lpstr>
      <vt:lpstr>NearPM unit ordering handling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NearPM: A Near-memory Processing Prototype for Storage-class Workloads</dc:title>
  <dc:creator>Seneviratne, Dissanayaka mudiyanselage yasa Nayomal (dns8cz)</dc:creator>
  <cp:lastModifiedBy>Yasas Senavirathne</cp:lastModifiedBy>
  <cp:revision>2</cp:revision>
  <dcterms:created xsi:type="dcterms:W3CDTF">2023-03-08T03:07:27Z</dcterms:created>
  <dcterms:modified xsi:type="dcterms:W3CDTF">2023-05-11T09:49:20Z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0x010100E9E2BD5F96F1714780F3AB8026738C6B</vt:lpwstr>
  </property>
</Properties>
</file>